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1"/>
  </p:notesMasterIdLst>
  <p:sldIdLst>
    <p:sldId id="283" r:id="rId5"/>
    <p:sldId id="290" r:id="rId6"/>
    <p:sldId id="298" r:id="rId7"/>
    <p:sldId id="299" r:id="rId8"/>
    <p:sldId id="300" r:id="rId9"/>
    <p:sldId id="301" r:id="rId10"/>
    <p:sldId id="314" r:id="rId11"/>
    <p:sldId id="313" r:id="rId12"/>
    <p:sldId id="312" r:id="rId13"/>
    <p:sldId id="289" r:id="rId14"/>
    <p:sldId id="302" r:id="rId15"/>
    <p:sldId id="303" r:id="rId16"/>
    <p:sldId id="304" r:id="rId17"/>
    <p:sldId id="310" r:id="rId18"/>
    <p:sldId id="311" r:id="rId19"/>
    <p:sldId id="288" r:id="rId20"/>
    <p:sldId id="305" r:id="rId21"/>
    <p:sldId id="306" r:id="rId22"/>
    <p:sldId id="315" r:id="rId23"/>
    <p:sldId id="308" r:id="rId24"/>
    <p:sldId id="309" r:id="rId25"/>
    <p:sldId id="318" r:id="rId26"/>
    <p:sldId id="319" r:id="rId27"/>
    <p:sldId id="286" r:id="rId28"/>
    <p:sldId id="316" r:id="rId29"/>
    <p:sldId id="317" r:id="rId30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86A18A-E090-4B4C-8B30-8583E62CCB25}">
          <p14:sldIdLst>
            <p14:sldId id="283"/>
            <p14:sldId id="290"/>
            <p14:sldId id="298"/>
            <p14:sldId id="299"/>
            <p14:sldId id="300"/>
            <p14:sldId id="301"/>
            <p14:sldId id="314"/>
            <p14:sldId id="313"/>
            <p14:sldId id="312"/>
            <p14:sldId id="289"/>
            <p14:sldId id="302"/>
            <p14:sldId id="303"/>
            <p14:sldId id="304"/>
            <p14:sldId id="310"/>
            <p14:sldId id="311"/>
            <p14:sldId id="288"/>
            <p14:sldId id="305"/>
            <p14:sldId id="306"/>
            <p14:sldId id="315"/>
            <p14:sldId id="308"/>
            <p14:sldId id="309"/>
            <p14:sldId id="318"/>
            <p14:sldId id="319"/>
            <p14:sldId id="286"/>
            <p14:sldId id="316"/>
            <p14:sldId id="31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B20"/>
    <a:srgbClr val="F6791C"/>
    <a:srgbClr val="003F5E"/>
    <a:srgbClr val="F57A1E"/>
    <a:srgbClr val="013F5E"/>
    <a:srgbClr val="003959"/>
    <a:srgbClr val="ED1556"/>
    <a:srgbClr val="003F5D"/>
    <a:srgbClr val="1C4161"/>
    <a:srgbClr val="004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20/11/2018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7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91782" y="6289305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2.png"/><Relationship Id="rId10" Type="http://schemas.openxmlformats.org/officeDocument/2006/relationships/image" Target="../media/image19.png"/><Relationship Id="rId4" Type="http://schemas.openxmlformats.org/officeDocument/2006/relationships/image" Target="../media/image11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2.png"/><Relationship Id="rId10" Type="http://schemas.openxmlformats.org/officeDocument/2006/relationships/image" Target="../media/image19.png"/><Relationship Id="rId4" Type="http://schemas.openxmlformats.org/officeDocument/2006/relationships/image" Target="../media/image11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Uros </a:t>
            </a:r>
            <a:r>
              <a:rPr lang="en-GB" dirty="0" err="1" smtClean="0"/>
              <a:t>Stevanovic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AARC AHM, Milan, Italy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Federated User </a:t>
            </a:r>
            <a:r>
              <a:rPr lang="en-US" dirty="0" smtClean="0"/>
              <a:t>Credential Deployment </a:t>
            </a:r>
            <a:r>
              <a:rPr lang="en-US" dirty="0"/>
              <a:t>Portal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smtClean="0"/>
              <a:t>FEUDAL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19-22.11.2018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SA1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Karlsruhe Institute of Technology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048" y="4719406"/>
            <a:ext cx="714812" cy="32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“creation” </a:t>
            </a:r>
            <a:r>
              <a:rPr lang="en-US" dirty="0" smtClean="0">
                <a:sym typeface="Wingdings" panose="05000000000000000000" pitchFamily="2" charset="2"/>
              </a:rPr>
              <a:t> Account provisioning</a:t>
            </a:r>
            <a:endParaRPr lang="en-US" dirty="0" smtClean="0"/>
          </a:p>
          <a:p>
            <a:pPr lvl="1"/>
            <a:r>
              <a:rPr lang="en-US" dirty="0"/>
              <a:t>Creating/assigning a user account on the Service side</a:t>
            </a:r>
          </a:p>
          <a:p>
            <a:pPr lvl="1"/>
            <a:r>
              <a:rPr lang="en-US" dirty="0" smtClean="0"/>
              <a:t>E.g. name, group, home folder</a:t>
            </a:r>
          </a:p>
          <a:p>
            <a:endParaRPr lang="en-US" dirty="0"/>
          </a:p>
          <a:p>
            <a:r>
              <a:rPr lang="en-US" dirty="0" smtClean="0"/>
              <a:t>Deploying a credential for a user</a:t>
            </a:r>
          </a:p>
          <a:p>
            <a:pPr lvl="1"/>
            <a:r>
              <a:rPr lang="en-US" dirty="0" smtClean="0"/>
              <a:t>SSH</a:t>
            </a:r>
          </a:p>
          <a:p>
            <a:pPr lvl="1"/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Tokens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“User deployment”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“creation” </a:t>
            </a:r>
            <a:r>
              <a:rPr lang="en-US" dirty="0" smtClean="0">
                <a:sym typeface="Wingdings" panose="05000000000000000000" pitchFamily="2" charset="2"/>
              </a:rPr>
              <a:t> Account provisioning</a:t>
            </a:r>
            <a:endParaRPr lang="en-US" dirty="0" smtClean="0"/>
          </a:p>
          <a:p>
            <a:pPr lvl="1"/>
            <a:r>
              <a:rPr lang="en-US" dirty="0"/>
              <a:t>Creating/assigning a user account on the Service side</a:t>
            </a:r>
          </a:p>
          <a:p>
            <a:pPr lvl="1"/>
            <a:r>
              <a:rPr lang="en-US" dirty="0" smtClean="0"/>
              <a:t>E.g. name, group, home folder</a:t>
            </a:r>
          </a:p>
          <a:p>
            <a:endParaRPr lang="en-US" dirty="0"/>
          </a:p>
          <a:p>
            <a:r>
              <a:rPr lang="en-US" b="1" dirty="0" smtClean="0"/>
              <a:t>Deploying a credential for a user</a:t>
            </a:r>
          </a:p>
          <a:p>
            <a:pPr lvl="1"/>
            <a:r>
              <a:rPr lang="en-US" dirty="0" smtClean="0"/>
              <a:t>SSH</a:t>
            </a:r>
          </a:p>
          <a:p>
            <a:pPr lvl="1"/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Tokens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“User deployment”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5010539" y="3106272"/>
            <a:ext cx="1436914" cy="9517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77893" y="2857666"/>
            <a:ext cx="33093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TTS </a:t>
            </a:r>
            <a:r>
              <a:rPr lang="en-US" sz="3200" dirty="0" smtClean="0"/>
              <a:t>service</a:t>
            </a:r>
          </a:p>
          <a:p>
            <a:pPr algn="ctr"/>
            <a:r>
              <a:rPr lang="en-US" sz="3200" dirty="0" smtClean="0"/>
              <a:t>(existing solutions)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131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User “creation” </a:t>
            </a:r>
            <a:r>
              <a:rPr lang="en-US" u="sng" dirty="0" smtClean="0">
                <a:sym typeface="Wingdings" panose="05000000000000000000" pitchFamily="2" charset="2"/>
              </a:rPr>
              <a:t> Account provisioning</a:t>
            </a:r>
            <a:endParaRPr lang="en-US" u="sng" dirty="0" smtClean="0"/>
          </a:p>
          <a:p>
            <a:pPr lvl="1"/>
            <a:r>
              <a:rPr lang="en-US" dirty="0"/>
              <a:t>Creating/assigning a user account on the Service side</a:t>
            </a:r>
          </a:p>
          <a:p>
            <a:pPr lvl="1"/>
            <a:r>
              <a:rPr lang="en-US" dirty="0" smtClean="0"/>
              <a:t>E.g. name, group, home folder</a:t>
            </a:r>
          </a:p>
          <a:p>
            <a:endParaRPr lang="en-US" dirty="0"/>
          </a:p>
          <a:p>
            <a:r>
              <a:rPr lang="en-US" u="sng" dirty="0" smtClean="0"/>
              <a:t>Deploying a credential for a user</a:t>
            </a:r>
          </a:p>
          <a:p>
            <a:pPr lvl="1"/>
            <a:r>
              <a:rPr lang="en-US" dirty="0" smtClean="0"/>
              <a:t>SSH</a:t>
            </a:r>
          </a:p>
          <a:p>
            <a:pPr lvl="1"/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Tokens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“User deployment”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34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User “creation” </a:t>
            </a:r>
            <a:r>
              <a:rPr lang="en-US" u="sng" dirty="0" smtClean="0">
                <a:sym typeface="Wingdings" panose="05000000000000000000" pitchFamily="2" charset="2"/>
              </a:rPr>
              <a:t> Account provisioning</a:t>
            </a:r>
            <a:endParaRPr lang="en-US" u="sng" dirty="0" smtClean="0"/>
          </a:p>
          <a:p>
            <a:pPr lvl="1"/>
            <a:r>
              <a:rPr lang="en-US" dirty="0"/>
              <a:t>Creating/assigning a user account on the Service side</a:t>
            </a:r>
          </a:p>
          <a:p>
            <a:pPr lvl="1"/>
            <a:r>
              <a:rPr lang="en-US" dirty="0" smtClean="0"/>
              <a:t>E.g. name, group, home folder</a:t>
            </a:r>
          </a:p>
          <a:p>
            <a:endParaRPr lang="en-US" dirty="0"/>
          </a:p>
          <a:p>
            <a:r>
              <a:rPr lang="en-US" u="sng" dirty="0" smtClean="0"/>
              <a:t>Deploying a credential for a user</a:t>
            </a:r>
          </a:p>
          <a:p>
            <a:pPr lvl="1"/>
            <a:r>
              <a:rPr lang="en-US" dirty="0" smtClean="0"/>
              <a:t>SSH</a:t>
            </a:r>
          </a:p>
          <a:p>
            <a:pPr lvl="1"/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Tokens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“User deployment”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58209" y="4907903"/>
            <a:ext cx="8994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Federated User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Credential Deployment Portal</a:t>
            </a:r>
          </a:p>
          <a:p>
            <a:pPr algn="ctr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FEUDAL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02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AARC BPA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727" y="1278294"/>
            <a:ext cx="6771525" cy="5215812"/>
          </a:xfrm>
        </p:spPr>
      </p:pic>
    </p:spTree>
    <p:extLst>
      <p:ext uri="{BB962C8B-B14F-4D97-AF65-F5344CB8AC3E}">
        <p14:creationId xmlns:p14="http://schemas.microsoft.com/office/powerpoint/2010/main" val="3455551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AARC BPA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727" y="1278294"/>
            <a:ext cx="6771525" cy="5215812"/>
          </a:xfrm>
        </p:spPr>
      </p:pic>
      <p:sp>
        <p:nvSpPr>
          <p:cNvPr id="2" name="Rounded Rectangle 1"/>
          <p:cNvSpPr/>
          <p:nvPr/>
        </p:nvSpPr>
        <p:spPr>
          <a:xfrm>
            <a:off x="5962261" y="4506686"/>
            <a:ext cx="1455576" cy="1194318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165910" y="4982547"/>
            <a:ext cx="2640563" cy="223935"/>
          </a:xfrm>
          <a:prstGeom prst="straightConnector1">
            <a:avLst/>
          </a:prstGeom>
          <a:ln w="25400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643396" y="5383763"/>
            <a:ext cx="3163077" cy="242597"/>
          </a:xfrm>
          <a:prstGeom prst="straightConnector1">
            <a:avLst/>
          </a:prstGeom>
          <a:ln w="25400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776908" y="5086357"/>
            <a:ext cx="920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FEUDAL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33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0909300" cy="50547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Web Portal</a:t>
            </a:r>
          </a:p>
          <a:p>
            <a:r>
              <a:rPr lang="en-US" dirty="0"/>
              <a:t>Deployment</a:t>
            </a:r>
          </a:p>
          <a:p>
            <a:pPr lvl="1"/>
            <a:r>
              <a:rPr lang="en-US" dirty="0"/>
              <a:t>Federated user authentication</a:t>
            </a:r>
          </a:p>
          <a:p>
            <a:pPr lvl="1"/>
            <a:r>
              <a:rPr lang="en-US" dirty="0"/>
              <a:t>Credentials: SSH public keys</a:t>
            </a:r>
          </a:p>
          <a:p>
            <a:pPr lvl="1"/>
            <a:r>
              <a:rPr lang="en-US" dirty="0"/>
              <a:t>Fault tolerant</a:t>
            </a:r>
          </a:p>
          <a:p>
            <a:pPr lvl="1"/>
            <a:r>
              <a:rPr lang="en-US" dirty="0" smtClean="0"/>
              <a:t>Fast response time</a:t>
            </a:r>
            <a:endParaRPr lang="en-US" dirty="0"/>
          </a:p>
          <a:p>
            <a:r>
              <a:rPr lang="en-US" dirty="0"/>
              <a:t>Services</a:t>
            </a:r>
          </a:p>
          <a:p>
            <a:pPr lvl="1"/>
            <a:r>
              <a:rPr lang="en-US" dirty="0" smtClean="0"/>
              <a:t>Distributed</a:t>
            </a:r>
          </a:p>
          <a:p>
            <a:pPr lvl="1"/>
            <a:r>
              <a:rPr lang="en-US" dirty="0" smtClean="0"/>
              <a:t>Services </a:t>
            </a:r>
            <a:r>
              <a:rPr lang="en-US" dirty="0"/>
              <a:t>can be hosted at multiple sites</a:t>
            </a:r>
          </a:p>
          <a:p>
            <a:pPr lvl="1"/>
            <a:r>
              <a:rPr lang="en-US" dirty="0"/>
              <a:t>Sites can host multiple </a:t>
            </a:r>
            <a:r>
              <a:rPr lang="en-US" dirty="0" smtClean="0"/>
              <a:t>services</a:t>
            </a:r>
          </a:p>
          <a:p>
            <a:r>
              <a:rPr lang="en-US" dirty="0"/>
              <a:t>At the sites:</a:t>
            </a:r>
          </a:p>
          <a:p>
            <a:pPr lvl="1"/>
            <a:r>
              <a:rPr lang="en-US" dirty="0"/>
              <a:t>Interface with </a:t>
            </a:r>
            <a:r>
              <a:rPr lang="en-US" dirty="0" smtClean="0"/>
              <a:t>all </a:t>
            </a:r>
            <a:r>
              <a:rPr lang="en-US" dirty="0"/>
              <a:t>possible User Management </a:t>
            </a:r>
            <a:r>
              <a:rPr lang="en-US" dirty="0" smtClean="0"/>
              <a:t>Systems (within reason)</a:t>
            </a:r>
            <a:endParaRPr lang="en-US" dirty="0"/>
          </a:p>
          <a:p>
            <a:pPr lvl="1"/>
            <a:r>
              <a:rPr lang="en-US" dirty="0" err="1"/>
              <a:t>Customisable</a:t>
            </a:r>
            <a:r>
              <a:rPr lang="en-US" dirty="0"/>
              <a:t> by the local Administrator</a:t>
            </a:r>
          </a:p>
          <a:p>
            <a:pPr lvl="1"/>
            <a:r>
              <a:rPr lang="en-US" dirty="0" smtClean="0"/>
              <a:t>Easy integration</a:t>
            </a:r>
            <a:endParaRPr lang="en-US" dirty="0"/>
          </a:p>
          <a:p>
            <a:pPr lvl="1"/>
            <a:r>
              <a:rPr lang="en-US" dirty="0" smtClean="0"/>
              <a:t>Management of no incoming connections</a:t>
            </a:r>
            <a:endParaRPr lang="en-US" dirty="0"/>
          </a:p>
          <a:p>
            <a:r>
              <a:rPr lang="en-US" dirty="0"/>
              <a:t>Secure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FEUDAL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337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Distributed:</a:t>
            </a:r>
          </a:p>
          <a:p>
            <a:pPr lvl="1"/>
            <a:r>
              <a:rPr lang="en-US" dirty="0"/>
              <a:t>FEUDAL clients</a:t>
            </a:r>
          </a:p>
          <a:p>
            <a:pPr lvl="1"/>
            <a:r>
              <a:rPr lang="en-US" dirty="0"/>
              <a:t>Every site hosts one or more clients</a:t>
            </a:r>
          </a:p>
          <a:p>
            <a:pPr lvl="1"/>
            <a:r>
              <a:rPr lang="en-US" dirty="0"/>
              <a:t>The clients execute the deployments</a:t>
            </a:r>
          </a:p>
          <a:p>
            <a:pPr marL="0" indent="0">
              <a:buNone/>
            </a:pPr>
            <a:r>
              <a:rPr lang="en-US" dirty="0"/>
              <a:t>Central elements:</a:t>
            </a:r>
          </a:p>
          <a:p>
            <a:r>
              <a:rPr lang="en-US" dirty="0"/>
              <a:t>Web portal</a:t>
            </a:r>
          </a:p>
          <a:p>
            <a:pPr lvl="1"/>
            <a:r>
              <a:rPr lang="en-US" dirty="0"/>
              <a:t>User interface</a:t>
            </a:r>
          </a:p>
          <a:p>
            <a:r>
              <a:rPr lang="en-US" dirty="0"/>
              <a:t>FEUDAL backend + database</a:t>
            </a:r>
          </a:p>
          <a:p>
            <a:pPr lvl="1"/>
            <a:r>
              <a:rPr lang="en-US" dirty="0"/>
              <a:t>Sends messages to the clients</a:t>
            </a:r>
          </a:p>
          <a:p>
            <a:pPr lvl="1"/>
            <a:r>
              <a:rPr lang="en-US" dirty="0"/>
              <a:t>Stores user information and credentials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FEUDAL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42" y="1213162"/>
            <a:ext cx="6164147" cy="5192857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58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42" y="1213162"/>
            <a:ext cx="6164147" cy="5192857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4289" y="1525589"/>
            <a:ext cx="4856218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2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3F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36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Interface to SP-IdP-Proxy: OpenID Connect</a:t>
            </a:r>
          </a:p>
          <a:p>
            <a:r>
              <a:rPr lang="en-US" smtClean="0"/>
              <a:t>Backend: Django/Python</a:t>
            </a:r>
          </a:p>
          <a:p>
            <a:pPr lvl="1"/>
            <a:r>
              <a:rPr lang="en-US" smtClean="0"/>
              <a:t>Inbuilt administration frontend</a:t>
            </a:r>
          </a:p>
          <a:p>
            <a:pPr lvl="1"/>
            <a:r>
              <a:rPr lang="en-US" smtClean="0"/>
              <a:t>Simplifies usage of Database</a:t>
            </a:r>
          </a:p>
          <a:p>
            <a:r>
              <a:rPr lang="en-US" smtClean="0"/>
              <a:t>Django REST Framework</a:t>
            </a:r>
          </a:p>
          <a:p>
            <a:r>
              <a:rPr lang="en-US" smtClean="0"/>
              <a:t>Clients: Go (others supported)</a:t>
            </a:r>
          </a:p>
          <a:p>
            <a:pPr lvl="1"/>
            <a:r>
              <a:rPr lang="en-US" smtClean="0"/>
              <a:t>Static linking</a:t>
            </a:r>
          </a:p>
          <a:p>
            <a:r>
              <a:rPr lang="en-US" smtClean="0"/>
              <a:t>Webpage: Angular/Typescript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8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 the beginning….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3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JSON</a:t>
            </a:r>
          </a:p>
          <a:p>
            <a:r>
              <a:rPr lang="en-US" dirty="0"/>
              <a:t>Backend → Client:</a:t>
            </a:r>
          </a:p>
          <a:p>
            <a:pPr lvl="1"/>
            <a:r>
              <a:rPr lang="en-US" dirty="0"/>
              <a:t>identifier</a:t>
            </a:r>
          </a:p>
          <a:p>
            <a:pPr lvl="1"/>
            <a:r>
              <a:rPr lang="en-US" dirty="0"/>
              <a:t>action ∈ { “deploy”, “remove” }</a:t>
            </a:r>
          </a:p>
          <a:p>
            <a:pPr lvl="1"/>
            <a:r>
              <a:rPr lang="en-US" dirty="0"/>
              <a:t>service</a:t>
            </a:r>
          </a:p>
          <a:p>
            <a:pPr lvl="1"/>
            <a:r>
              <a:rPr lang="en-US" dirty="0"/>
              <a:t>SSH public key</a:t>
            </a:r>
          </a:p>
          <a:p>
            <a:pPr lvl="1"/>
            <a:r>
              <a:rPr lang="en-US" dirty="0"/>
              <a:t>user info (from OpenID Connect)</a:t>
            </a:r>
          </a:p>
          <a:p>
            <a:pPr lvl="1"/>
            <a:r>
              <a:rPr lang="en-US" dirty="0"/>
              <a:t>group memberships (from Unity)</a:t>
            </a:r>
          </a:p>
          <a:p>
            <a:r>
              <a:rPr lang="en-US" dirty="0"/>
              <a:t>Backend ← Client: Acknowledgement</a:t>
            </a:r>
          </a:p>
          <a:p>
            <a:pPr lvl="1"/>
            <a:r>
              <a:rPr lang="en-US" dirty="0"/>
              <a:t>identifier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018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Publish Subscribe</a:t>
            </a:r>
          </a:p>
          <a:p>
            <a:r>
              <a:rPr lang="en-US" dirty="0"/>
              <a:t>Quick transmission (close to network latency)</a:t>
            </a:r>
          </a:p>
          <a:p>
            <a:r>
              <a:rPr lang="en-US" dirty="0"/>
              <a:t>Only outgoing connections at the clients</a:t>
            </a:r>
          </a:p>
          <a:p>
            <a:r>
              <a:rPr lang="en-US" dirty="0"/>
              <a:t>Dedicated message broker: </a:t>
            </a:r>
            <a:r>
              <a:rPr lang="en-US" dirty="0" err="1"/>
              <a:t>RabbitMQ</a:t>
            </a:r>
            <a:endParaRPr lang="en-US" dirty="0"/>
          </a:p>
          <a:p>
            <a:pPr lvl="1"/>
            <a:r>
              <a:rPr lang="en-US" dirty="0"/>
              <a:t>Delegated authentication of clients</a:t>
            </a:r>
          </a:p>
          <a:p>
            <a:pPr lvl="1"/>
            <a:r>
              <a:rPr lang="en-US" dirty="0"/>
              <a:t>Inbuilt message routing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2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32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FEUDAL provides:</a:t>
            </a:r>
          </a:p>
          <a:p>
            <a:r>
              <a:rPr lang="en-US" dirty="0" smtClean="0"/>
              <a:t>Account provisioning</a:t>
            </a:r>
            <a:endParaRPr lang="en-US" dirty="0"/>
          </a:p>
          <a:p>
            <a:r>
              <a:rPr lang="en-US" dirty="0" smtClean="0"/>
              <a:t>Deploying credentials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Key features:</a:t>
            </a:r>
          </a:p>
          <a:p>
            <a:r>
              <a:rPr lang="en-US" b="1" dirty="0" err="1" smtClean="0"/>
              <a:t>Realtime</a:t>
            </a:r>
            <a:r>
              <a:rPr lang="en-US" b="1" dirty="0" smtClean="0"/>
              <a:t> </a:t>
            </a:r>
            <a:r>
              <a:rPr lang="en-US" b="1" dirty="0"/>
              <a:t>deployment</a:t>
            </a:r>
            <a:r>
              <a:rPr lang="en-US" dirty="0"/>
              <a:t>: </a:t>
            </a:r>
            <a:r>
              <a:rPr lang="en-US" dirty="0" smtClean="0"/>
              <a:t>Instant feedback for users  </a:t>
            </a:r>
            <a:endParaRPr lang="en-US" dirty="0"/>
          </a:p>
          <a:p>
            <a:r>
              <a:rPr lang="en-US" b="1" dirty="0"/>
              <a:t>Asynchronous deployment</a:t>
            </a:r>
            <a:r>
              <a:rPr lang="en-US" dirty="0"/>
              <a:t>: </a:t>
            </a:r>
            <a:r>
              <a:rPr lang="en-US" dirty="0" smtClean="0"/>
              <a:t>Retransmission of information (if sites are offline)</a:t>
            </a:r>
          </a:p>
          <a:p>
            <a:r>
              <a:rPr lang="en-US" b="1" dirty="0" smtClean="0"/>
              <a:t>“Discovery” deployments</a:t>
            </a:r>
            <a:r>
              <a:rPr lang="en-US" dirty="0"/>
              <a:t>: </a:t>
            </a:r>
            <a:r>
              <a:rPr lang="en-US" dirty="0" smtClean="0"/>
              <a:t>"</a:t>
            </a:r>
            <a:r>
              <a:rPr lang="en-US" dirty="0"/>
              <a:t>new" </a:t>
            </a:r>
            <a:r>
              <a:rPr lang="en-US" dirty="0" smtClean="0"/>
              <a:t>sites/resources (in a “VO”) automatically receive info</a:t>
            </a:r>
            <a:endParaRPr lang="en-US" dirty="0"/>
          </a:p>
          <a:p>
            <a:r>
              <a:rPr lang="en-US" b="1" dirty="0"/>
              <a:t>Full </a:t>
            </a:r>
            <a:r>
              <a:rPr lang="en-US" b="1" dirty="0" smtClean="0"/>
              <a:t>sites control </a:t>
            </a:r>
            <a:r>
              <a:rPr lang="en-US" b="1" dirty="0"/>
              <a:t>integration</a:t>
            </a:r>
            <a:r>
              <a:rPr lang="en-US" dirty="0"/>
              <a:t>: </a:t>
            </a:r>
            <a:r>
              <a:rPr lang="en-US" dirty="0" smtClean="0"/>
              <a:t>system admins provides “mechanisms/call-outs” for user management</a:t>
            </a:r>
            <a:endParaRPr lang="en-US" dirty="0"/>
          </a:p>
          <a:p>
            <a:r>
              <a:rPr lang="en-US" dirty="0"/>
              <a:t>FEUDAL </a:t>
            </a:r>
            <a:r>
              <a:rPr lang="en-US" dirty="0" smtClean="0"/>
              <a:t>transmits “</a:t>
            </a:r>
            <a:r>
              <a:rPr lang="en-US" b="1" dirty="0" smtClean="0"/>
              <a:t>unmodified</a:t>
            </a:r>
            <a:r>
              <a:rPr lang="en-US" dirty="0" smtClean="0"/>
              <a:t>” user information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177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smtClean="0"/>
              <a:t>uros.stevanovic@kit.edu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557" y="1400211"/>
            <a:ext cx="8507427" cy="385292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57804" y="5607698"/>
            <a:ext cx="5629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Clients receive only messages for the services of their site.</a:t>
            </a:r>
          </a:p>
        </p:txBody>
      </p:sp>
    </p:spTree>
    <p:extLst>
      <p:ext uri="{BB962C8B-B14F-4D97-AF65-F5344CB8AC3E}">
        <p14:creationId xmlns:p14="http://schemas.microsoft.com/office/powerpoint/2010/main" val="346395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Clients manually fetch messages</a:t>
            </a:r>
          </a:p>
          <a:p>
            <a:r>
              <a:rPr lang="en-US" dirty="0"/>
              <a:t>On startup</a:t>
            </a:r>
          </a:p>
          <a:p>
            <a:pPr lvl="1"/>
            <a:r>
              <a:rPr lang="en-US" dirty="0"/>
              <a:t>Missed deployments</a:t>
            </a:r>
          </a:p>
          <a:p>
            <a:r>
              <a:rPr lang="en-US" dirty="0"/>
              <a:t>Per interval (e.g. 30 minutes)</a:t>
            </a:r>
          </a:p>
          <a:p>
            <a:pPr lvl="1"/>
            <a:r>
              <a:rPr lang="en-US" dirty="0"/>
              <a:t>Result: Unacknowledged deployments are retried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“Science”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8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“Cloud”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843" y="1927715"/>
            <a:ext cx="865218" cy="8652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958" y="631008"/>
            <a:ext cx="5926710" cy="592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88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resources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1611997"/>
            <a:ext cx="1385733" cy="13857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3084437"/>
            <a:ext cx="1459280" cy="145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4674500"/>
            <a:ext cx="1459592" cy="145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88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access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1611997"/>
            <a:ext cx="1385733" cy="13857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3084437"/>
            <a:ext cx="1459280" cy="145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4674500"/>
            <a:ext cx="1459592" cy="145959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429808" y="1762540"/>
            <a:ext cx="2641942" cy="420668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34722" y="1258265"/>
            <a:ext cx="1632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“AARC BPA”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29036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access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1611997"/>
            <a:ext cx="1385733" cy="13857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3084437"/>
            <a:ext cx="1459280" cy="145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4674500"/>
            <a:ext cx="1459592" cy="145959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429808" y="1762540"/>
            <a:ext cx="2641942" cy="420668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34722" y="1258265"/>
            <a:ext cx="1632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“AARC BPA”</a:t>
            </a:r>
            <a:endParaRPr lang="en-US" sz="2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5356877" y="6036687"/>
            <a:ext cx="1040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57B20"/>
                </a:solidFill>
              </a:rPr>
              <a:t>#MAAGA</a:t>
            </a:r>
            <a:endParaRPr lang="en-US" dirty="0">
              <a:solidFill>
                <a:srgbClr val="F57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23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access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1611997"/>
            <a:ext cx="1385733" cy="13857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3084437"/>
            <a:ext cx="1459280" cy="145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4674500"/>
            <a:ext cx="1459592" cy="145959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429808" y="1762540"/>
            <a:ext cx="2641942" cy="420668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45" y="2757061"/>
            <a:ext cx="3203212" cy="189873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412" y="4680346"/>
            <a:ext cx="635845" cy="64170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09" y="2997729"/>
            <a:ext cx="520052" cy="52484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344" y="4718558"/>
            <a:ext cx="668552" cy="6685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324" y="3966407"/>
            <a:ext cx="754023" cy="75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access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95" y="2544680"/>
            <a:ext cx="1955787" cy="1955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856" y="4618473"/>
            <a:ext cx="571972" cy="57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76" y="4728080"/>
            <a:ext cx="515039" cy="5150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44" y="4403326"/>
            <a:ext cx="649508" cy="6495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1611997"/>
            <a:ext cx="1385733" cy="13857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3084437"/>
            <a:ext cx="1459280" cy="145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20" y="4674500"/>
            <a:ext cx="1459592" cy="145959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429808" y="1762540"/>
            <a:ext cx="2641942" cy="420668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45" y="2757061"/>
            <a:ext cx="3203212" cy="189873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412" y="4680346"/>
            <a:ext cx="635845" cy="64170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09" y="2997729"/>
            <a:ext cx="520052" cy="52484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344" y="4718558"/>
            <a:ext cx="668552" cy="6685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324" y="3966407"/>
            <a:ext cx="754023" cy="75402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067733" y="2544680"/>
            <a:ext cx="1381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Accounts</a:t>
            </a:r>
          </a:p>
          <a:p>
            <a:r>
              <a:rPr lang="en-US" dirty="0" smtClean="0"/>
              <a:t>(Credentials)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11" idx="3"/>
          </p:cNvCxnSpPr>
          <p:nvPr/>
        </p:nvCxnSpPr>
        <p:spPr>
          <a:xfrm flipH="1" flipV="1">
            <a:off x="8976953" y="2304864"/>
            <a:ext cx="1090780" cy="45219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3"/>
          </p:cNvCxnSpPr>
          <p:nvPr/>
        </p:nvCxnSpPr>
        <p:spPr>
          <a:xfrm flipH="1">
            <a:off x="9050500" y="2997729"/>
            <a:ext cx="1017233" cy="816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3" idx="3"/>
          </p:cNvCxnSpPr>
          <p:nvPr/>
        </p:nvCxnSpPr>
        <p:spPr>
          <a:xfrm flipH="1">
            <a:off x="9050812" y="3293706"/>
            <a:ext cx="1222192" cy="211059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21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AA3960-760A-4B61-8C8B-DBF90F37C8C8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4492</TotalTime>
  <Words>546</Words>
  <Application>Microsoft Office PowerPoint</Application>
  <PresentationFormat>Widescreen</PresentationFormat>
  <Paragraphs>164</Paragraphs>
  <Slides>26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Verdana</vt:lpstr>
      <vt:lpstr>Wingdings</vt:lpstr>
      <vt:lpstr>GEANT Association</vt:lpstr>
      <vt:lpstr>PowerPoint Presentation</vt:lpstr>
      <vt:lpstr>In the beginning….</vt:lpstr>
      <vt:lpstr>“Science”</vt:lpstr>
      <vt:lpstr>“Cloud”</vt:lpstr>
      <vt:lpstr>Remote resources</vt:lpstr>
      <vt:lpstr>Remote access</vt:lpstr>
      <vt:lpstr>Remote access</vt:lpstr>
      <vt:lpstr>Remote access</vt:lpstr>
      <vt:lpstr>Remote access</vt:lpstr>
      <vt:lpstr>“User deployment”</vt:lpstr>
      <vt:lpstr>“User deployment”</vt:lpstr>
      <vt:lpstr>“User deployment”</vt:lpstr>
      <vt:lpstr>“User deployment”</vt:lpstr>
      <vt:lpstr>AARC BPA</vt:lpstr>
      <vt:lpstr>AARC BPA</vt:lpstr>
      <vt:lpstr>FEUDAL requirements</vt:lpstr>
      <vt:lpstr>FEUDAL architecture</vt:lpstr>
      <vt:lpstr>Architecture</vt:lpstr>
      <vt:lpstr>Architecture</vt:lpstr>
      <vt:lpstr>Messaging</vt:lpstr>
      <vt:lpstr>Messaging</vt:lpstr>
      <vt:lpstr>DEMO</vt:lpstr>
      <vt:lpstr>Summary</vt:lpstr>
      <vt:lpstr>PowerPoint Presentation</vt:lpstr>
      <vt:lpstr>Messaging</vt:lpstr>
      <vt:lpstr>Messaging</vt:lpstr>
    </vt:vector>
  </TitlesOfParts>
  <Company>DANTE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uros</cp:lastModifiedBy>
  <cp:revision>81</cp:revision>
  <cp:lastPrinted>2015-05-01T10:30:08Z</cp:lastPrinted>
  <dcterms:created xsi:type="dcterms:W3CDTF">2015-04-29T14:13:57Z</dcterms:created>
  <dcterms:modified xsi:type="dcterms:W3CDTF">2018-11-20T18:22:35Z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