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5"/>
  </p:notesMasterIdLst>
  <p:sldIdLst>
    <p:sldId id="283" r:id="rId5"/>
    <p:sldId id="281" r:id="rId6"/>
    <p:sldId id="287" r:id="rId7"/>
    <p:sldId id="289" r:id="rId8"/>
    <p:sldId id="288" r:id="rId9"/>
    <p:sldId id="290" r:id="rId10"/>
    <p:sldId id="291" r:id="rId11"/>
    <p:sldId id="292" r:id="rId12"/>
    <p:sldId id="293" r:id="rId13"/>
    <p:sldId id="286" r:id="rId14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791C"/>
    <a:srgbClr val="003F5E"/>
    <a:srgbClr val="F57B20"/>
    <a:srgbClr val="F57A1E"/>
    <a:srgbClr val="013F5E"/>
    <a:srgbClr val="003959"/>
    <a:srgbClr val="ED1556"/>
    <a:srgbClr val="003F5D"/>
    <a:srgbClr val="1C4161"/>
    <a:srgbClr val="0043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8" autoAdjust="0"/>
    <p:restoredTop sz="94660"/>
  </p:normalViewPr>
  <p:slideViewPr>
    <p:cSldViewPr snapToGrid="0">
      <p:cViewPr>
        <p:scale>
          <a:sx n="90" d="100"/>
          <a:sy n="90" d="100"/>
        </p:scale>
        <p:origin x="-648" y="-10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D8A83-A817-41E3-A602-3B517E18334E}" type="datetimeFigureOut">
              <a:rPr lang="en-GB" smtClean="0"/>
              <a:t>28.11.17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C110B-1C27-4A5B-8007-E6BF4BB6C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726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 userDrawn="1"/>
        </p:nvSpPr>
        <p:spPr>
          <a:xfrm>
            <a:off x="0" y="0"/>
            <a:ext cx="1625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240257" y="3625009"/>
            <a:ext cx="6795911" cy="375289"/>
          </a:xfrm>
        </p:spPr>
        <p:txBody>
          <a:bodyPr>
            <a:normAutofit/>
          </a:bodyPr>
          <a:lstStyle>
            <a:lvl1pPr marL="0" indent="0">
              <a:buNone/>
              <a:defRPr sz="2000" b="1" baseline="0"/>
            </a:lvl1pPr>
          </a:lstStyle>
          <a:p>
            <a:pPr lvl="0"/>
            <a:r>
              <a:rPr lang="en-US" dirty="0" smtClean="0"/>
              <a:t>Presenter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240256" y="5484095"/>
            <a:ext cx="6671027" cy="43634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 smtClean="0"/>
              <a:t>Event, Location</a:t>
            </a:r>
            <a:endParaRPr lang="en-GB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1240257" y="2804346"/>
            <a:ext cx="6683727" cy="503459"/>
          </a:xfrm>
        </p:spPr>
        <p:txBody>
          <a:bodyPr>
            <a:normAutofit/>
          </a:bodyPr>
          <a:lstStyle>
            <a:lvl1pPr marL="0" indent="0">
              <a:buNone/>
              <a:defRPr sz="1950">
                <a:solidFill>
                  <a:srgbClr val="F6791C"/>
                </a:solidFill>
              </a:defRPr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240257" y="2398309"/>
            <a:ext cx="6683727" cy="473242"/>
          </a:xfr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1240256" y="5785332"/>
            <a:ext cx="6671027" cy="42831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 smtClean="0"/>
              <a:t>Date</a:t>
            </a:r>
            <a:endParaRPr lang="en-GB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1240257" y="3947187"/>
            <a:ext cx="6795911" cy="347215"/>
          </a:xfrm>
        </p:spPr>
        <p:txBody>
          <a:bodyPr>
            <a:normAutofit/>
          </a:bodyPr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US" dirty="0" smtClean="0"/>
              <a:t>Role in Project, AARC (if applicable)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1240257" y="4249757"/>
            <a:ext cx="8818145" cy="347215"/>
          </a:xfrm>
        </p:spPr>
        <p:txBody>
          <a:bodyPr>
            <a:normAutofit/>
          </a:bodyPr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en-US" dirty="0" smtClean="0"/>
              <a:t>Role in Organisation, Organisation Name (if Applicable)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1486792" y="4765917"/>
            <a:ext cx="1219200" cy="190399"/>
          </a:xfrm>
        </p:spPr>
        <p:txBody>
          <a:bodyPr>
            <a:normAutofit/>
          </a:bodyPr>
          <a:lstStyle>
            <a:lvl1pPr marL="0" indent="0">
              <a:buNone/>
              <a:defRPr sz="600"/>
            </a:lvl1pPr>
          </a:lstStyle>
          <a:p>
            <a:pPr lvl="0"/>
            <a:r>
              <a:rPr lang="en-US" dirty="0" smtClean="0"/>
              <a:t>Logo (optional)</a:t>
            </a:r>
            <a:endParaRPr lang="en-GB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358" y="-42332"/>
            <a:ext cx="4389920" cy="694266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82" y="480622"/>
            <a:ext cx="1482776" cy="1339714"/>
          </a:xfrm>
          <a:prstGeom prst="rect">
            <a:avLst/>
          </a:prstGeom>
        </p:spPr>
      </p:pic>
      <p:sp>
        <p:nvSpPr>
          <p:cNvPr id="23" name="TextBox 22"/>
          <p:cNvSpPr txBox="1"/>
          <p:nvPr userDrawn="1"/>
        </p:nvSpPr>
        <p:spPr>
          <a:xfrm>
            <a:off x="2818932" y="927797"/>
            <a:ext cx="5918159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700" dirty="0" smtClean="0">
                <a:solidFill>
                  <a:srgbClr val="003F5E"/>
                </a:solidFill>
              </a:rPr>
              <a:t>Authentication and Authorisation for Research and Collaboration</a:t>
            </a:r>
            <a:endParaRPr lang="en-GB" sz="1700" dirty="0">
              <a:solidFill>
                <a:srgbClr val="003F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42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716837"/>
            <a:ext cx="6172200" cy="4144217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716837"/>
            <a:ext cx="4314825" cy="4152155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9188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extBox 1"/>
          <p:cNvSpPr txBox="1"/>
          <p:nvPr userDrawn="1"/>
        </p:nvSpPr>
        <p:spPr>
          <a:xfrm>
            <a:off x="652382" y="304802"/>
            <a:ext cx="36016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dirty="0" smtClean="0">
                <a:solidFill>
                  <a:srgbClr val="003F5D"/>
                </a:solidFill>
              </a:rPr>
              <a:t>Style</a:t>
            </a:r>
            <a:r>
              <a:rPr lang="en-GB" sz="1800" b="1" baseline="0" dirty="0" smtClean="0">
                <a:solidFill>
                  <a:srgbClr val="003F5D"/>
                </a:solidFill>
              </a:rPr>
              <a:t> Guide</a:t>
            </a:r>
          </a:p>
          <a:p>
            <a:r>
              <a:rPr lang="en-GB" sz="1800" baseline="0" dirty="0" smtClean="0">
                <a:solidFill>
                  <a:srgbClr val="F57A1E"/>
                </a:solidFill>
              </a:rPr>
              <a:t>A Guide to Using the AARC Template</a:t>
            </a:r>
            <a:endParaRPr lang="en-GB" sz="1800" dirty="0">
              <a:solidFill>
                <a:srgbClr val="F57A1E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780366" y="2025770"/>
            <a:ext cx="101496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rgbClr val="003F5D"/>
                </a:solidFill>
              </a:rPr>
              <a:t>This template is to</a:t>
            </a:r>
            <a:r>
              <a:rPr lang="en-GB" sz="1800" baseline="0" dirty="0" smtClean="0">
                <a:solidFill>
                  <a:srgbClr val="003F5D"/>
                </a:solidFill>
              </a:rPr>
              <a:t> present information on behalf of the AARC Project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baseline="0" dirty="0" smtClean="0">
                <a:solidFill>
                  <a:srgbClr val="003F5D"/>
                </a:solidFill>
              </a:rPr>
              <a:t>Font is Calibri and will auto-size. Avoid using a font size less than 18pt.  Main font colour is Teal, </a:t>
            </a:r>
            <a:r>
              <a:rPr lang="en-GB" sz="1800" baseline="0" dirty="0" smtClean="0">
                <a:solidFill>
                  <a:srgbClr val="F57B20"/>
                </a:solidFill>
              </a:rPr>
              <a:t>highlight colour is Orange and should be used sparingly.</a:t>
            </a:r>
            <a:r>
              <a:rPr lang="en-GB" sz="1800" baseline="0" dirty="0" smtClean="0">
                <a:solidFill>
                  <a:srgbClr val="ED1556"/>
                </a:solidFill>
              </a:rPr>
              <a:t> </a:t>
            </a:r>
            <a:r>
              <a:rPr lang="en-GB" sz="1800" baseline="0" dirty="0" smtClean="0">
                <a:solidFill>
                  <a:srgbClr val="003F5D"/>
                </a:solidFill>
              </a:rPr>
              <a:t>If the colours are not shown in PowerPoint use the colour picker to select the correct colour from the logo or these samples</a:t>
            </a:r>
            <a:endParaRPr lang="en-GB" sz="1800" baseline="0" dirty="0" smtClean="0">
              <a:solidFill>
                <a:srgbClr val="ED1556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800" baseline="0" dirty="0" smtClean="0">
              <a:solidFill>
                <a:srgbClr val="ED1556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baseline="0" dirty="0" smtClean="0">
                <a:solidFill>
                  <a:srgbClr val="003F5D"/>
                </a:solidFill>
              </a:rPr>
              <a:t>The title slide has space for the speaker’s own organisation logo which should be no larger than the main AARC logo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800" baseline="0" dirty="0" smtClean="0">
              <a:solidFill>
                <a:srgbClr val="003F5D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800" baseline="0" dirty="0" smtClean="0">
                <a:solidFill>
                  <a:srgbClr val="003F5D"/>
                </a:solidFill>
              </a:rPr>
              <a:t>The end slide includes EU logo, copyright, and funding statement and must be included in any slide packs distributed or printed.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10890209" y="5560973"/>
            <a:ext cx="727243" cy="529390"/>
          </a:xfrm>
          <a:prstGeom prst="ellipse">
            <a:avLst/>
          </a:prstGeom>
          <a:solidFill>
            <a:srgbClr val="003F5D"/>
          </a:solidFill>
          <a:ln>
            <a:solidFill>
              <a:srgbClr val="003F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9" name="Oval 8"/>
          <p:cNvSpPr/>
          <p:nvPr userDrawn="1"/>
        </p:nvSpPr>
        <p:spPr>
          <a:xfrm>
            <a:off x="9884901" y="5560973"/>
            <a:ext cx="727243" cy="529390"/>
          </a:xfrm>
          <a:prstGeom prst="ellipse">
            <a:avLst/>
          </a:prstGeom>
          <a:solidFill>
            <a:srgbClr val="F6791C"/>
          </a:solidFill>
          <a:ln>
            <a:solidFill>
              <a:srgbClr val="F679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3178045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(Must be includ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" y="2"/>
            <a:ext cx="12192001" cy="6858001"/>
          </a:xfrm>
          <a:prstGeom prst="rect">
            <a:avLst/>
          </a:prstGeom>
          <a:solidFill>
            <a:srgbClr val="003F5E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b="30428"/>
          <a:stretch/>
        </p:blipFill>
        <p:spPr>
          <a:xfrm>
            <a:off x="5217067" y="4837092"/>
            <a:ext cx="1385319" cy="78566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488" y="5966378"/>
            <a:ext cx="433675" cy="294664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4111444" y="2395574"/>
            <a:ext cx="374897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400" dirty="0" smtClean="0">
                <a:solidFill>
                  <a:schemeClr val="bg1"/>
                </a:solidFill>
              </a:rPr>
              <a:t>Thank you</a:t>
            </a:r>
          </a:p>
          <a:p>
            <a:pPr algn="ctr"/>
            <a:r>
              <a:rPr lang="en-GB" sz="4400" dirty="0" smtClean="0">
                <a:solidFill>
                  <a:srgbClr val="F6791C"/>
                </a:solidFill>
              </a:rPr>
              <a:t>Any</a:t>
            </a:r>
            <a:r>
              <a:rPr lang="en-GB" sz="4400" baseline="0" dirty="0" smtClean="0">
                <a:solidFill>
                  <a:srgbClr val="F6791C"/>
                </a:solidFill>
              </a:rPr>
              <a:t> Questions?</a:t>
            </a:r>
            <a:endParaRPr lang="en-GB" sz="4400" dirty="0">
              <a:solidFill>
                <a:srgbClr val="F6791C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357" y="-50222"/>
            <a:ext cx="4394909" cy="6950557"/>
          </a:xfrm>
          <a:prstGeom prst="rect">
            <a:avLst/>
          </a:prstGeom>
        </p:spPr>
      </p:pic>
      <p:sp>
        <p:nvSpPr>
          <p:cNvPr id="25" name="Content Placeholder 24"/>
          <p:cNvSpPr>
            <a:spLocks noGrp="1"/>
          </p:cNvSpPr>
          <p:nvPr>
            <p:ph sz="quarter" idx="11" hasCustomPrompt="1"/>
          </p:nvPr>
        </p:nvSpPr>
        <p:spPr>
          <a:xfrm>
            <a:off x="3763166" y="4113541"/>
            <a:ext cx="4445529" cy="37371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Presenter email address</a:t>
            </a:r>
            <a:endParaRPr lang="en-GB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3091782" y="6289305"/>
            <a:ext cx="57470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GÉANT  on behalf of the AARC project.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The work leading to these results has received funding from the European Union’s Horizon 2020 research and innovation programme under Grant Agreement No. </a:t>
            </a:r>
            <a:r>
              <a:rPr lang="is-IS" sz="6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730941 </a:t>
            </a:r>
            <a:r>
              <a:rPr lang="en-GB" sz="6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(AARC2).</a:t>
            </a:r>
            <a:endParaRPr lang="en-GB" sz="6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273469" y="5591160"/>
            <a:ext cx="13837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>
                <a:solidFill>
                  <a:schemeClr val="bg1"/>
                </a:solidFill>
              </a:rPr>
              <a:t>https://aarc-project.eu</a:t>
            </a:r>
            <a:endParaRPr lang="en-GB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339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200">
                <a:latin typeface="+mn-lt"/>
              </a:defRPr>
            </a:lvl1pPr>
            <a:lvl2pPr>
              <a:defRPr sz="1800">
                <a:solidFill>
                  <a:srgbClr val="004361"/>
                </a:solidFill>
                <a:latin typeface="+mn-lt"/>
              </a:defRPr>
            </a:lvl2pPr>
            <a:lvl3pPr>
              <a:defRPr sz="1800">
                <a:solidFill>
                  <a:srgbClr val="003F5E"/>
                </a:solidFill>
                <a:latin typeface="+mn-lt"/>
              </a:defRPr>
            </a:lvl3pPr>
            <a:lvl4pPr>
              <a:defRPr sz="1800">
                <a:latin typeface="+mn-lt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1399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25625"/>
            <a:ext cx="5562600" cy="4351338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1500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877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2603" y="1681163"/>
            <a:ext cx="5514975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601" y="2489204"/>
            <a:ext cx="5553075" cy="370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9482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:33 Text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1" y="1524003"/>
            <a:ext cx="7864123" cy="4652963"/>
          </a:xfrm>
        </p:spPr>
        <p:txBody>
          <a:bodyPr/>
          <a:lstStyle>
            <a:lvl1pPr>
              <a:defRPr sz="1500">
                <a:latin typeface="+mn-lt"/>
              </a:defRPr>
            </a:lvl1pPr>
            <a:lvl2pPr>
              <a:defRPr>
                <a:solidFill>
                  <a:srgbClr val="004361"/>
                </a:solidFill>
                <a:latin typeface="+mn-lt"/>
              </a:defRPr>
            </a:lvl2pPr>
            <a:lvl3pPr>
              <a:defRPr>
                <a:solidFill>
                  <a:srgbClr val="003F5E"/>
                </a:solidFill>
                <a:latin typeface="+mn-lt"/>
              </a:defRPr>
            </a:lvl3pPr>
            <a:lvl4pPr>
              <a:defRPr>
                <a:latin typeface="+mn-lt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8319911" y="153246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8602125" y="1532467"/>
            <a:ext cx="3" cy="4682066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651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5077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Image Bar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1676400"/>
            <a:ext cx="12192000" cy="2165684"/>
          </a:xfrm>
          <a:prstGeom prst="rect">
            <a:avLst/>
          </a:prstGeom>
          <a:solidFill>
            <a:srgbClr val="013F5E"/>
          </a:solidFill>
          <a:ln>
            <a:solidFill>
              <a:srgbClr val="013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70572" y="4083050"/>
            <a:ext cx="11208083" cy="218139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2505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Image Bar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3858126"/>
            <a:ext cx="12192000" cy="2165684"/>
          </a:xfrm>
          <a:prstGeom prst="rect">
            <a:avLst/>
          </a:prstGeom>
          <a:solidFill>
            <a:srgbClr val="004361"/>
          </a:solidFill>
          <a:ln>
            <a:solidFill>
              <a:srgbClr val="013F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48287" y="1524586"/>
            <a:ext cx="11315924" cy="210093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252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651518"/>
            <a:ext cx="6172200" cy="4209532"/>
          </a:xfrm>
        </p:spPr>
        <p:txBody>
          <a:bodyPr/>
          <a:lstStyle>
            <a:lvl1pPr>
              <a:defRPr sz="1800"/>
            </a:lvl1pPr>
            <a:lvl2pPr>
              <a:defRPr sz="165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642188"/>
            <a:ext cx="4314825" cy="422680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5646" y="74649"/>
            <a:ext cx="96120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4033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6935" y="203200"/>
            <a:ext cx="9040688" cy="927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Slide Title</a:t>
            </a:r>
            <a:br>
              <a:rPr lang="en-US" dirty="0" smtClean="0"/>
            </a:br>
            <a:r>
              <a:rPr lang="en-US" dirty="0" smtClean="0"/>
              <a:t>subtitle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4502" y="1439333"/>
            <a:ext cx="10909300" cy="4737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61812" y="6406019"/>
            <a:ext cx="741021" cy="2748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76E6A-F32A-4612-884C-86870357C6B4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44502" y="6406019"/>
            <a:ext cx="11274749" cy="7229"/>
          </a:xfrm>
          <a:prstGeom prst="line">
            <a:avLst/>
          </a:prstGeom>
          <a:ln w="12700" cap="rnd">
            <a:solidFill>
              <a:srgbClr val="F57B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25400" y="6481610"/>
            <a:ext cx="181751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50" baseline="0" dirty="0" smtClean="0">
                <a:solidFill>
                  <a:srgbClr val="003F5E"/>
                </a:solidFill>
              </a:rPr>
              <a:t>https://aarc-project.eu</a:t>
            </a:r>
            <a:endParaRPr lang="en-GB" sz="750" dirty="0">
              <a:solidFill>
                <a:srgbClr val="003F5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444503" y="1224327"/>
            <a:ext cx="10274297" cy="2887"/>
          </a:xfrm>
          <a:prstGeom prst="line">
            <a:avLst/>
          </a:prstGeom>
          <a:ln w="12700">
            <a:solidFill>
              <a:srgbClr val="003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149" y="143931"/>
            <a:ext cx="1144684" cy="103424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43" y="6460279"/>
            <a:ext cx="331798" cy="29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3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0" r:id="rId2"/>
    <p:sldLayoutId id="2147483652" r:id="rId3"/>
    <p:sldLayoutId id="2147483653" r:id="rId4"/>
    <p:sldLayoutId id="2147483660" r:id="rId5"/>
    <p:sldLayoutId id="2147483654" r:id="rId6"/>
    <p:sldLayoutId id="2147483655" r:id="rId7"/>
    <p:sldLayoutId id="2147483659" r:id="rId8"/>
    <p:sldLayoutId id="2147483656" r:id="rId9"/>
    <p:sldLayoutId id="2147483657" r:id="rId10"/>
    <p:sldLayoutId id="2147483663" r:id="rId11"/>
    <p:sldLayoutId id="2147483662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00436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20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436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3F5E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rgbClr val="004360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cern.ch/event/647693/" TargetMode="External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fim4r.org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David Kelsey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AARC2 All Hands Meeting, Nikhef, Amsterdam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Authentication and Authorisation for Research and Collaboration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Update on FIM4R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 smtClean="0"/>
              <a:t>23 Nov 2017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AARC2 Task Leader NA3.4 Community </a:t>
            </a:r>
            <a:r>
              <a:rPr lang="en-GB" dirty="0" err="1" smtClean="0"/>
              <a:t>Engagament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0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STFC-RAL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9453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dirty="0" err="1"/>
              <a:t>d</a:t>
            </a:r>
            <a:r>
              <a:rPr lang="en-GB" dirty="0" err="1" smtClean="0"/>
              <a:t>avid.kelsey@stfc.ac.uk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798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 now have a web site!</a:t>
            </a:r>
          </a:p>
          <a:p>
            <a:pPr lvl="1"/>
            <a:r>
              <a:rPr lang="en-GB" dirty="0">
                <a:hlinkClick r:id="rId2"/>
              </a:rPr>
              <a:t>https://fim4r.org/</a:t>
            </a:r>
            <a:endParaRPr lang="en-GB" dirty="0"/>
          </a:p>
          <a:p>
            <a:r>
              <a:rPr lang="en-GB" dirty="0" smtClean="0"/>
              <a:t>18-19 Sep 2017</a:t>
            </a:r>
          </a:p>
          <a:p>
            <a:r>
              <a:rPr lang="en-GB" dirty="0" smtClean="0"/>
              <a:t>Hosted by Department of Physics, McGill University</a:t>
            </a:r>
          </a:p>
          <a:p>
            <a:r>
              <a:rPr lang="en-GB" dirty="0" smtClean="0"/>
              <a:t>28 people attended</a:t>
            </a:r>
          </a:p>
          <a:p>
            <a:r>
              <a:rPr lang="en-GB" dirty="0" smtClean="0"/>
              <a:t>Co-located with Research Data Alliance (RDA) - 10</a:t>
            </a:r>
            <a:r>
              <a:rPr lang="en-GB" baseline="30000" dirty="0" smtClean="0"/>
              <a:t>th</a:t>
            </a:r>
            <a:r>
              <a:rPr lang="en-GB" dirty="0" smtClean="0"/>
              <a:t> meeting</a:t>
            </a:r>
          </a:p>
          <a:p>
            <a:pPr lvl="1"/>
            <a:r>
              <a:rPr lang="en-GB" dirty="0" smtClean="0"/>
              <a:t>Chaired by DPK and Hannah Short</a:t>
            </a:r>
          </a:p>
          <a:p>
            <a:r>
              <a:rPr lang="en-AU" sz="2000" u="sng" spc="-1" dirty="0" smtClean="0">
                <a:solidFill>
                  <a:srgbClr val="69923A"/>
                </a:solidFill>
                <a:latin typeface="Arial"/>
                <a:ea typeface="ＭＳ Ｐゴシック"/>
                <a:hlinkClick r:id="rId3"/>
              </a:rPr>
              <a:t>https</a:t>
            </a:r>
            <a:r>
              <a:rPr lang="en-AU" sz="2000" u="sng" spc="-1" dirty="0">
                <a:solidFill>
                  <a:srgbClr val="69923A"/>
                </a:solidFill>
                <a:latin typeface="Arial"/>
                <a:ea typeface="ＭＳ Ｐゴシック"/>
                <a:hlinkClick r:id="rId3"/>
              </a:rPr>
              <a:t>://indico.cern.ch/event/647693/</a:t>
            </a:r>
            <a:r>
              <a:rPr lang="en-AU" sz="2000" spc="-1" dirty="0">
                <a:solidFill>
                  <a:srgbClr val="37424A"/>
                </a:solidFill>
                <a:latin typeface="Arial"/>
                <a:ea typeface="ＭＳ Ｐゴシック"/>
              </a:rPr>
              <a:t> </a:t>
            </a:r>
            <a:endParaRPr lang="en-AU" sz="2000" spc="-1" dirty="0" smtClean="0">
              <a:solidFill>
                <a:srgbClr val="37424A"/>
              </a:solidFill>
              <a:latin typeface="Arial"/>
            </a:endParaRPr>
          </a:p>
          <a:p>
            <a:r>
              <a:rPr lang="en-AU" sz="2000" spc="-1" dirty="0" smtClean="0">
                <a:solidFill>
                  <a:srgbClr val="37424A"/>
                </a:solidFill>
                <a:latin typeface="Arial"/>
                <a:ea typeface="ＭＳ Ｐゴシック"/>
              </a:rPr>
              <a:t>Main aim </a:t>
            </a:r>
            <a:r>
              <a:rPr lang="en-AU" sz="2000" spc="-1" dirty="0">
                <a:solidFill>
                  <a:srgbClr val="37424A"/>
                </a:solidFill>
                <a:latin typeface="Arial"/>
                <a:ea typeface="ＭＳ Ｐゴシック"/>
              </a:rPr>
              <a:t>was to progress </a:t>
            </a:r>
            <a:r>
              <a:rPr lang="en-AU" sz="2000" spc="-1" dirty="0" smtClean="0">
                <a:solidFill>
                  <a:srgbClr val="37424A"/>
                </a:solidFill>
                <a:latin typeface="Arial"/>
                <a:ea typeface="ＭＳ Ｐゴシック"/>
              </a:rPr>
              <a:t>FIM4Rv2 paper</a:t>
            </a:r>
          </a:p>
          <a:p>
            <a:r>
              <a:rPr lang="en-AU" sz="2000" spc="-1" dirty="0" smtClean="0">
                <a:solidFill>
                  <a:srgbClr val="37424A"/>
                </a:solidFill>
                <a:latin typeface="Arial"/>
                <a:ea typeface="ＭＳ Ｐゴシック"/>
              </a:rPr>
              <a:t>First time in North America</a:t>
            </a:r>
            <a:endParaRPr lang="en-AU" sz="2000" spc="-1" dirty="0">
              <a:solidFill>
                <a:srgbClr val="37424A"/>
              </a:solidFill>
              <a:latin typeface="Arial"/>
            </a:endParaRPr>
          </a:p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11</a:t>
            </a:r>
            <a:r>
              <a:rPr lang="en-GB" baseline="30000" dirty="0" smtClean="0"/>
              <a:t>th</a:t>
            </a:r>
            <a:r>
              <a:rPr lang="en-GB" dirty="0" smtClean="0"/>
              <a:t> FIM4R Workshop - Montreal </a:t>
            </a:r>
            <a:br>
              <a:rPr lang="en-GB" dirty="0" smtClean="0"/>
            </a:br>
            <a:endParaRPr lang="en-GB" dirty="0">
              <a:solidFill>
                <a:srgbClr val="F6791C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887" y="3118760"/>
            <a:ext cx="4132946" cy="309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507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Reports from new Research </a:t>
            </a:r>
            <a:r>
              <a:rPr lang="en-US" dirty="0" smtClean="0"/>
              <a:t>Communities&amp; updates </a:t>
            </a:r>
            <a:r>
              <a:rPr lang="en-US" dirty="0"/>
              <a:t>from existing FIM4R member </a:t>
            </a:r>
            <a:r>
              <a:rPr lang="en-US" dirty="0" smtClean="0"/>
              <a:t>communities</a:t>
            </a: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703D29"/>
              </a:buClr>
              <a:buFont typeface="Wingdings" charset="2"/>
              <a:buChar char=""/>
            </a:pPr>
            <a:r>
              <a:rPr lang="en-AU" sz="2000" spc="-1" dirty="0" smtClean="0">
                <a:solidFill>
                  <a:srgbClr val="37424A"/>
                </a:solidFill>
                <a:latin typeface="Arial"/>
                <a:ea typeface="ＭＳ Ｐゴシック"/>
              </a:rPr>
              <a:t>Virtual Atomic and Molecular Data </a:t>
            </a:r>
            <a:endParaRPr lang="en-AU" sz="2000" spc="-1" dirty="0">
              <a:solidFill>
                <a:srgbClr val="37424A"/>
              </a:solidFill>
              <a:latin typeface="Arial"/>
            </a:endParaRP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703D29"/>
              </a:buClr>
              <a:buFont typeface="Wingdings" charset="2"/>
              <a:buChar char=""/>
            </a:pPr>
            <a:r>
              <a:rPr lang="en-AU" sz="2000" spc="-1" dirty="0">
                <a:solidFill>
                  <a:srgbClr val="37424A"/>
                </a:solidFill>
                <a:latin typeface="Arial"/>
                <a:ea typeface="ＭＳ Ｐゴシック"/>
              </a:rPr>
              <a:t>LIGO (Gravitational Waves)</a:t>
            </a:r>
            <a:endParaRPr lang="en-AU" sz="2000" spc="-1" dirty="0">
              <a:solidFill>
                <a:srgbClr val="37424A"/>
              </a:solidFill>
              <a:latin typeface="Arial"/>
            </a:endParaRP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703D29"/>
              </a:buClr>
              <a:buFont typeface="Wingdings" charset="2"/>
              <a:buChar char=""/>
            </a:pPr>
            <a:r>
              <a:rPr lang="en-AU" sz="2000" spc="-1" dirty="0">
                <a:solidFill>
                  <a:srgbClr val="37424A"/>
                </a:solidFill>
                <a:latin typeface="Arial"/>
                <a:ea typeface="ＭＳ Ｐゴシック"/>
              </a:rPr>
              <a:t>DARIAH (Humanities)</a:t>
            </a:r>
            <a:endParaRPr lang="en-AU" sz="2000" spc="-1" dirty="0">
              <a:solidFill>
                <a:srgbClr val="37424A"/>
              </a:solidFill>
              <a:latin typeface="Arial"/>
            </a:endParaRP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703D29"/>
              </a:buClr>
              <a:buFont typeface="Wingdings" charset="2"/>
              <a:buChar char=""/>
            </a:pPr>
            <a:r>
              <a:rPr lang="en-AU" sz="2000" spc="-1" dirty="0">
                <a:solidFill>
                  <a:srgbClr val="37424A"/>
                </a:solidFill>
                <a:latin typeface="Arial"/>
                <a:ea typeface="ＭＳ Ｐゴシック"/>
              </a:rPr>
              <a:t>Umbrella </a:t>
            </a:r>
            <a:r>
              <a:rPr lang="en-AU" sz="2000" spc="-1" dirty="0" smtClean="0">
                <a:solidFill>
                  <a:srgbClr val="37424A"/>
                </a:solidFill>
                <a:latin typeface="Arial"/>
                <a:ea typeface="ＭＳ Ｐゴシック"/>
              </a:rPr>
              <a:t>&amp; </a:t>
            </a:r>
            <a:r>
              <a:rPr lang="en-AU" sz="2000" spc="-1" dirty="0" err="1" smtClean="0">
                <a:solidFill>
                  <a:srgbClr val="37424A"/>
                </a:solidFill>
                <a:latin typeface="Arial"/>
                <a:ea typeface="ＭＳ Ｐゴシック"/>
              </a:rPr>
              <a:t>CALIPSOplus</a:t>
            </a:r>
            <a:r>
              <a:rPr lang="en-AU" sz="2000" spc="-1" dirty="0" smtClean="0">
                <a:solidFill>
                  <a:srgbClr val="37424A"/>
                </a:solidFill>
                <a:latin typeface="Arial"/>
                <a:ea typeface="ＭＳ Ｐゴシック"/>
              </a:rPr>
              <a:t> (Photon </a:t>
            </a:r>
            <a:r>
              <a:rPr lang="en-AU" sz="2000" spc="-1" dirty="0">
                <a:solidFill>
                  <a:srgbClr val="37424A"/>
                </a:solidFill>
                <a:latin typeface="Arial"/>
                <a:ea typeface="ＭＳ Ｐゴシック"/>
              </a:rPr>
              <a:t>&amp; Neutron)</a:t>
            </a:r>
            <a:endParaRPr lang="en-AU" sz="2000" spc="-1" dirty="0">
              <a:solidFill>
                <a:srgbClr val="37424A"/>
              </a:solidFill>
              <a:latin typeface="Arial"/>
            </a:endParaRP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703D29"/>
              </a:buClr>
              <a:buFont typeface="Wingdings" charset="2"/>
              <a:buChar char=""/>
            </a:pPr>
            <a:r>
              <a:rPr lang="en-AU" sz="2000" spc="-1" dirty="0" smtClean="0">
                <a:solidFill>
                  <a:srgbClr val="37424A"/>
                </a:solidFill>
                <a:latin typeface="Arial"/>
                <a:ea typeface="ＭＳ Ｐゴシック"/>
              </a:rPr>
              <a:t>ELIXIR, CORBEL &amp; GA4GH (Life </a:t>
            </a:r>
            <a:r>
              <a:rPr lang="en-AU" sz="2000" spc="-1" dirty="0">
                <a:solidFill>
                  <a:srgbClr val="37424A"/>
                </a:solidFill>
                <a:latin typeface="Arial"/>
                <a:ea typeface="ＭＳ Ｐゴシック"/>
              </a:rPr>
              <a:t>Sciences)</a:t>
            </a:r>
            <a:endParaRPr lang="en-AU" sz="2000" spc="-1" dirty="0">
              <a:solidFill>
                <a:srgbClr val="37424A"/>
              </a:solidFill>
              <a:latin typeface="Arial"/>
            </a:endParaRP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703D29"/>
              </a:buClr>
              <a:buFont typeface="Wingdings" charset="2"/>
              <a:buChar char=""/>
            </a:pPr>
            <a:r>
              <a:rPr lang="en-AU" sz="2000" spc="-1" dirty="0">
                <a:solidFill>
                  <a:srgbClr val="37424A"/>
                </a:solidFill>
                <a:latin typeface="Arial"/>
                <a:ea typeface="ＭＳ Ｐゴシック"/>
              </a:rPr>
              <a:t>WLCG (Particle Physics)</a:t>
            </a:r>
            <a:endParaRPr lang="en-AU" sz="2000" spc="-1" dirty="0">
              <a:solidFill>
                <a:srgbClr val="37424A"/>
              </a:solidFill>
              <a:latin typeface="Arial"/>
            </a:endParaRP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703D29"/>
              </a:buClr>
              <a:buFont typeface="Wingdings" charset="2"/>
              <a:buChar char=""/>
            </a:pPr>
            <a:r>
              <a:rPr lang="en-AU" sz="2000" spc="-1" dirty="0" smtClean="0">
                <a:solidFill>
                  <a:srgbClr val="37424A"/>
                </a:solidFill>
                <a:latin typeface="Arial"/>
                <a:ea typeface="ＭＳ Ｐゴシック"/>
              </a:rPr>
              <a:t>US NIH </a:t>
            </a:r>
            <a:r>
              <a:rPr lang="en-AU" sz="2000" spc="-1" dirty="0">
                <a:solidFill>
                  <a:srgbClr val="37424A"/>
                </a:solidFill>
                <a:latin typeface="Arial"/>
                <a:ea typeface="ＭＳ Ｐゴシック"/>
              </a:rPr>
              <a:t>(Infectious Diseases</a:t>
            </a:r>
            <a:r>
              <a:rPr lang="en-AU" sz="2000" spc="-1" dirty="0" smtClean="0">
                <a:solidFill>
                  <a:srgbClr val="37424A"/>
                </a:solidFill>
                <a:latin typeface="Arial"/>
                <a:ea typeface="ＭＳ Ｐゴシック"/>
              </a:rPr>
              <a:t>)</a:t>
            </a:r>
            <a:endParaRPr lang="en-US" dirty="0"/>
          </a:p>
          <a:p>
            <a:r>
              <a:rPr lang="en-US" dirty="0"/>
              <a:t>Talks from local identity federations and e-Infrastructures (Canada, USA)</a:t>
            </a:r>
          </a:p>
          <a:p>
            <a:r>
              <a:rPr lang="en-US" dirty="0"/>
              <a:t>Updates from </a:t>
            </a:r>
            <a:r>
              <a:rPr lang="en-US" dirty="0" smtClean="0"/>
              <a:t>various </a:t>
            </a:r>
            <a:r>
              <a:rPr lang="en-US" dirty="0"/>
              <a:t>projects </a:t>
            </a:r>
            <a:r>
              <a:rPr lang="en-US" dirty="0" smtClean="0"/>
              <a:t>&amp; e-Infrastructures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1900" spc="-1" dirty="0" smtClean="0">
                <a:solidFill>
                  <a:srgbClr val="37424A"/>
                </a:solidFill>
                <a:latin typeface="Arial"/>
                <a:ea typeface="ＭＳ Ｐゴシック"/>
              </a:rPr>
              <a:t>AARC </a:t>
            </a:r>
            <a:r>
              <a:rPr lang="en-AU" sz="1900" spc="-1" dirty="0">
                <a:solidFill>
                  <a:srgbClr val="37424A"/>
                </a:solidFill>
                <a:latin typeface="Arial"/>
                <a:ea typeface="ＭＳ Ｐゴシック"/>
              </a:rPr>
              <a:t>(EU project on AAI for research </a:t>
            </a:r>
            <a:r>
              <a:rPr lang="en-AU" sz="1900" spc="-1" dirty="0" smtClean="0">
                <a:solidFill>
                  <a:srgbClr val="37424A"/>
                </a:solidFill>
                <a:latin typeface="Arial"/>
                <a:ea typeface="ＭＳ Ｐゴシック"/>
              </a:rPr>
              <a:t>collaboration)</a:t>
            </a:r>
            <a:r>
              <a:rPr lang="en-AU" sz="1900" spc="-1" dirty="0" smtClean="0">
                <a:solidFill>
                  <a:srgbClr val="37424A"/>
                </a:solidFill>
                <a:latin typeface="Arial"/>
              </a:rPr>
              <a:t>, </a:t>
            </a:r>
            <a:r>
              <a:rPr lang="en-AU" sz="1900" spc="-1" dirty="0" smtClean="0">
                <a:solidFill>
                  <a:srgbClr val="37424A"/>
                </a:solidFill>
                <a:latin typeface="Arial"/>
                <a:ea typeface="ＭＳ Ｐゴシック"/>
              </a:rPr>
              <a:t>Canadian </a:t>
            </a:r>
            <a:r>
              <a:rPr lang="en-AU" sz="1900" spc="-1" dirty="0">
                <a:solidFill>
                  <a:srgbClr val="37424A"/>
                </a:solidFill>
                <a:latin typeface="Arial"/>
                <a:ea typeface="ＭＳ Ｐゴシック"/>
              </a:rPr>
              <a:t>projects (</a:t>
            </a:r>
            <a:r>
              <a:rPr lang="en-AU" sz="1900" spc="-1" dirty="0" smtClean="0">
                <a:solidFill>
                  <a:srgbClr val="37424A"/>
                </a:solidFill>
                <a:latin typeface="Arial"/>
                <a:ea typeface="ＭＳ Ｐゴシック"/>
              </a:rPr>
              <a:t>CANARIE)</a:t>
            </a:r>
            <a:r>
              <a:rPr lang="en-AU" sz="1900" spc="-1" dirty="0" smtClean="0">
                <a:solidFill>
                  <a:srgbClr val="37424A"/>
                </a:solidFill>
                <a:latin typeface="Arial"/>
              </a:rPr>
              <a:t>, </a:t>
            </a:r>
            <a:r>
              <a:rPr lang="en-AU" sz="1900" spc="-1" dirty="0" smtClean="0">
                <a:solidFill>
                  <a:srgbClr val="37424A"/>
                </a:solidFill>
                <a:latin typeface="Arial"/>
                <a:ea typeface="ＭＳ Ｐゴシック"/>
              </a:rPr>
              <a:t>US </a:t>
            </a:r>
            <a:r>
              <a:rPr lang="en-AU" sz="1900" spc="-1" dirty="0">
                <a:solidFill>
                  <a:srgbClr val="37424A"/>
                </a:solidFill>
                <a:latin typeface="Arial"/>
                <a:ea typeface="ＭＳ Ｐゴシック"/>
              </a:rPr>
              <a:t>Projects (</a:t>
            </a:r>
            <a:r>
              <a:rPr lang="en-AU" sz="1900" spc="-1" dirty="0" smtClean="0">
                <a:solidFill>
                  <a:srgbClr val="37424A"/>
                </a:solidFill>
                <a:latin typeface="Arial"/>
                <a:ea typeface="ＭＳ Ｐゴシック"/>
              </a:rPr>
              <a:t>CI-Logon)</a:t>
            </a:r>
            <a:r>
              <a:rPr lang="en-AU" sz="1900" spc="-1" dirty="0" smtClean="0">
                <a:solidFill>
                  <a:srgbClr val="37424A"/>
                </a:solidFill>
                <a:latin typeface="Arial"/>
              </a:rPr>
              <a:t>, </a:t>
            </a:r>
            <a:r>
              <a:rPr lang="en-AU" sz="1900" spc="-1" dirty="0" smtClean="0">
                <a:solidFill>
                  <a:srgbClr val="37424A"/>
                </a:solidFill>
                <a:latin typeface="Arial"/>
                <a:ea typeface="ＭＳ Ｐゴシック"/>
              </a:rPr>
              <a:t>UK </a:t>
            </a:r>
            <a:r>
              <a:rPr lang="en-AU" sz="1900" spc="-1" dirty="0">
                <a:solidFill>
                  <a:srgbClr val="37424A"/>
                </a:solidFill>
                <a:latin typeface="Arial"/>
                <a:ea typeface="ＭＳ Ｐゴシック"/>
              </a:rPr>
              <a:t>Project </a:t>
            </a:r>
            <a:r>
              <a:rPr lang="en-AU" sz="1900" spc="-1" dirty="0" err="1" smtClean="0">
                <a:solidFill>
                  <a:srgbClr val="37424A"/>
                </a:solidFill>
                <a:latin typeface="Arial"/>
                <a:ea typeface="ＭＳ Ｐゴシック"/>
              </a:rPr>
              <a:t>Moonshot</a:t>
            </a:r>
            <a:r>
              <a:rPr lang="en-AU" sz="1900" spc="-1" dirty="0" smtClean="0">
                <a:solidFill>
                  <a:srgbClr val="37424A"/>
                </a:solidFill>
                <a:latin typeface="Arial"/>
              </a:rPr>
              <a:t>, </a:t>
            </a:r>
            <a:r>
              <a:rPr lang="en-AU" sz="1900" spc="-1" dirty="0" err="1" smtClean="0">
                <a:solidFill>
                  <a:srgbClr val="37424A"/>
                </a:solidFill>
                <a:latin typeface="Arial"/>
                <a:ea typeface="ＭＳ Ｐゴシック"/>
              </a:rPr>
              <a:t>HNSciCloud</a:t>
            </a:r>
            <a:r>
              <a:rPr lang="en-AU" sz="1900" spc="-1" dirty="0" smtClean="0">
                <a:solidFill>
                  <a:srgbClr val="37424A"/>
                </a:solidFill>
                <a:latin typeface="Arial"/>
                <a:ea typeface="ＭＳ Ｐゴシック"/>
              </a:rPr>
              <a:t> Project</a:t>
            </a:r>
            <a:r>
              <a:rPr lang="en-AU" sz="1900" spc="-1" dirty="0" smtClean="0">
                <a:solidFill>
                  <a:srgbClr val="37424A"/>
                </a:solidFill>
                <a:latin typeface="Arial"/>
              </a:rPr>
              <a:t>, </a:t>
            </a:r>
            <a:r>
              <a:rPr lang="en-AU" sz="1900" spc="-1" dirty="0" smtClean="0">
                <a:solidFill>
                  <a:srgbClr val="37424A"/>
                </a:solidFill>
                <a:latin typeface="Arial"/>
                <a:ea typeface="ＭＳ Ｐゴシック"/>
              </a:rPr>
              <a:t>EGI </a:t>
            </a:r>
            <a:r>
              <a:rPr lang="en-AU" sz="1900" spc="-1" dirty="0">
                <a:solidFill>
                  <a:srgbClr val="37424A"/>
                </a:solidFill>
                <a:latin typeface="Arial"/>
                <a:ea typeface="ＭＳ Ｐゴシック"/>
              </a:rPr>
              <a:t>Check-in</a:t>
            </a:r>
            <a:endParaRPr lang="en-AU" sz="1900" spc="-1" dirty="0">
              <a:solidFill>
                <a:srgbClr val="37424A"/>
              </a:solidFill>
              <a:latin typeface="Arial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 of 11</a:t>
            </a:r>
            <a:r>
              <a:rPr lang="en-US" baseline="30000" dirty="0" smtClean="0"/>
              <a:t>th</a:t>
            </a:r>
            <a:r>
              <a:rPr lang="en-US" dirty="0" smtClean="0"/>
              <a:t> FIM4R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789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600" dirty="0"/>
              <a:t>The FIM4R version 2 </a:t>
            </a:r>
            <a:r>
              <a:rPr lang="en-US" sz="2600" dirty="0" smtClean="0"/>
              <a:t>- Community </a:t>
            </a:r>
            <a:r>
              <a:rPr lang="en-US" sz="2600" dirty="0"/>
              <a:t>S</a:t>
            </a:r>
            <a:r>
              <a:rPr lang="en-US" sz="2600" dirty="0" smtClean="0"/>
              <a:t>urvey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2300" spc="-1" dirty="0" smtClean="0">
                <a:solidFill>
                  <a:srgbClr val="37424A"/>
                </a:solidFill>
                <a:latin typeface="Arial"/>
                <a:ea typeface="ＭＳ Ｐゴシック"/>
              </a:rPr>
              <a:t>Original plan was to perform this *before* version 2 paper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2300" spc="-1" dirty="0" smtClean="0">
                <a:solidFill>
                  <a:srgbClr val="37424A"/>
                </a:solidFill>
                <a:latin typeface="Arial"/>
                <a:ea typeface="ＭＳ Ｐゴシック"/>
              </a:rPr>
              <a:t>To reach out to all those who are not yet members of FIM4R</a:t>
            </a:r>
            <a:endParaRPr lang="en-AU" sz="2300" spc="-1" dirty="0">
              <a:solidFill>
                <a:srgbClr val="37424A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2300" spc="-1" dirty="0">
                <a:solidFill>
                  <a:srgbClr val="37424A"/>
                </a:solidFill>
                <a:latin typeface="Arial"/>
                <a:ea typeface="ＭＳ Ｐゴシック"/>
              </a:rPr>
              <a:t>Which communities to </a:t>
            </a:r>
            <a:r>
              <a:rPr lang="en-AU" sz="2300" spc="-1" dirty="0" smtClean="0">
                <a:solidFill>
                  <a:srgbClr val="37424A"/>
                </a:solidFill>
                <a:latin typeface="Arial"/>
                <a:ea typeface="ＭＳ Ｐゴシック"/>
              </a:rPr>
              <a:t>target?</a:t>
            </a:r>
            <a:endParaRPr lang="en-AU" sz="2300" spc="-1" dirty="0">
              <a:solidFill>
                <a:srgbClr val="37424A"/>
              </a:solidFill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2300" spc="-1" dirty="0" smtClean="0">
                <a:solidFill>
                  <a:srgbClr val="37424A"/>
                </a:solidFill>
                <a:latin typeface="Arial"/>
                <a:ea typeface="ＭＳ Ｐゴシック"/>
              </a:rPr>
              <a:t>The not-yet-involved </a:t>
            </a:r>
            <a:r>
              <a:rPr lang="en-AU" sz="2300" spc="-1" dirty="0">
                <a:solidFill>
                  <a:srgbClr val="37424A"/>
                </a:solidFill>
                <a:latin typeface="Arial"/>
                <a:ea typeface="ＭＳ Ｐゴシック"/>
              </a:rPr>
              <a:t>ESFRIs</a:t>
            </a:r>
            <a:endParaRPr lang="en-AU" sz="2300" spc="-1" dirty="0">
              <a:solidFill>
                <a:srgbClr val="37424A"/>
              </a:solidFill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2300" spc="-1" dirty="0">
                <a:solidFill>
                  <a:srgbClr val="37424A"/>
                </a:solidFill>
                <a:latin typeface="Arial"/>
                <a:ea typeface="ＭＳ Ｐゴシック"/>
              </a:rPr>
              <a:t>Communities connected to </a:t>
            </a:r>
            <a:r>
              <a:rPr lang="en-AU" sz="2300" spc="-1" dirty="0" smtClean="0">
                <a:solidFill>
                  <a:srgbClr val="37424A"/>
                </a:solidFill>
                <a:latin typeface="Arial"/>
                <a:ea typeface="ＭＳ Ｐゴシック"/>
              </a:rPr>
              <a:t>US Texas TTAC</a:t>
            </a:r>
            <a:endParaRPr lang="en-AU" sz="2300" spc="-1" dirty="0">
              <a:solidFill>
                <a:srgbClr val="37424A"/>
              </a:solidFill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2300" spc="-1" dirty="0">
                <a:solidFill>
                  <a:srgbClr val="37424A"/>
                </a:solidFill>
                <a:latin typeface="Arial"/>
                <a:ea typeface="ＭＳ Ｐゴシック"/>
              </a:rPr>
              <a:t>New domains</a:t>
            </a:r>
            <a:r>
              <a:rPr lang="en-AU" sz="2300" spc="-1" dirty="0" smtClean="0">
                <a:solidFill>
                  <a:srgbClr val="37424A"/>
                </a:solidFill>
                <a:latin typeface="Arial"/>
                <a:ea typeface="ＭＳ Ｐゴシック"/>
              </a:rPr>
              <a:t>, such </a:t>
            </a:r>
            <a:r>
              <a:rPr lang="en-AU" sz="2300" spc="-1" dirty="0">
                <a:solidFill>
                  <a:srgbClr val="37424A"/>
                </a:solidFill>
                <a:latin typeface="Arial"/>
                <a:ea typeface="ＭＳ Ｐゴシック"/>
              </a:rPr>
              <a:t>as Chemistry, Botany, Radio Astronomy, ..</a:t>
            </a:r>
            <a:endParaRPr lang="en-AU" sz="2300" spc="-1" dirty="0">
              <a:solidFill>
                <a:srgbClr val="37424A"/>
              </a:solidFill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2300" spc="-1" dirty="0">
                <a:solidFill>
                  <a:srgbClr val="37424A"/>
                </a:solidFill>
                <a:latin typeface="Arial"/>
                <a:ea typeface="ＭＳ Ｐゴシック"/>
              </a:rPr>
              <a:t>Research communities involved in RDA</a:t>
            </a:r>
            <a:endParaRPr lang="en-AU" sz="2300" spc="-1" dirty="0">
              <a:solidFill>
                <a:srgbClr val="37424A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2300" spc="-1" dirty="0">
                <a:solidFill>
                  <a:srgbClr val="37424A"/>
                </a:solidFill>
                <a:latin typeface="Arial"/>
                <a:ea typeface="ＭＳ Ｐゴシック"/>
              </a:rPr>
              <a:t>How should the survey be </a:t>
            </a:r>
            <a:r>
              <a:rPr lang="en-AU" sz="2300" spc="-1" dirty="0" smtClean="0">
                <a:solidFill>
                  <a:srgbClr val="37424A"/>
                </a:solidFill>
                <a:latin typeface="Arial"/>
                <a:ea typeface="ＭＳ Ｐゴシック"/>
              </a:rPr>
              <a:t>done?: </a:t>
            </a:r>
            <a:r>
              <a:rPr lang="en-AU" sz="2300" spc="-1" dirty="0">
                <a:solidFill>
                  <a:srgbClr val="37424A"/>
                </a:solidFill>
                <a:latin typeface="Arial"/>
                <a:ea typeface="ＭＳ Ｐゴシック"/>
              </a:rPr>
              <a:t>just send it out, do interviews, have a short summary first</a:t>
            </a:r>
            <a:r>
              <a:rPr lang="en-AU" sz="2300" spc="-1" dirty="0" smtClean="0">
                <a:solidFill>
                  <a:srgbClr val="37424A"/>
                </a:solidFill>
                <a:latin typeface="Arial"/>
                <a:ea typeface="ＭＳ Ｐゴシック"/>
              </a:rPr>
              <a:t>?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2300" spc="-1" dirty="0" smtClean="0">
                <a:solidFill>
                  <a:srgbClr val="37424A"/>
                </a:solidFill>
                <a:latin typeface="Arial"/>
                <a:ea typeface="ＭＳ Ｐゴシック"/>
              </a:rPr>
              <a:t>In the end we decided to delay the questionnaire until after version 2</a:t>
            </a:r>
          </a:p>
          <a:p>
            <a:pPr marL="1206900" lvl="2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2300" spc="-1" dirty="0" smtClean="0">
                <a:solidFill>
                  <a:srgbClr val="37424A"/>
                </a:solidFill>
                <a:latin typeface="Arial"/>
                <a:ea typeface="ＭＳ Ｐゴシック"/>
              </a:rPr>
              <a:t>Expecting a version 2.1, or even version 3?</a:t>
            </a:r>
            <a:endParaRPr lang="en-AU" sz="2300" spc="-1" dirty="0">
              <a:solidFill>
                <a:srgbClr val="37424A"/>
              </a:solidFill>
              <a:latin typeface="Arial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Survey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641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Progress and plans for FIM4R version 2 paper</a:t>
            </a:r>
          </a:p>
          <a:p>
            <a:r>
              <a:rPr lang="en-AU" sz="2000" spc="-1" dirty="0">
                <a:solidFill>
                  <a:srgbClr val="37424A"/>
                </a:solidFill>
                <a:latin typeface="Arial"/>
                <a:ea typeface="ＭＳ Ｐゴシック"/>
              </a:rPr>
              <a:t>Requirements Gathering</a:t>
            </a:r>
            <a:endParaRPr lang="en-AU" sz="2000" spc="-1" dirty="0">
              <a:solidFill>
                <a:srgbClr val="37424A"/>
              </a:solidFill>
              <a:latin typeface="Arial"/>
            </a:endParaRP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703D29"/>
              </a:buClr>
              <a:buFont typeface="Wingdings" charset="2"/>
              <a:buChar char=""/>
            </a:pPr>
            <a:r>
              <a:rPr lang="en-AU" spc="-1" dirty="0">
                <a:solidFill>
                  <a:srgbClr val="37424A"/>
                </a:solidFill>
                <a:latin typeface="Arial"/>
                <a:ea typeface="ＭＳ Ｐゴシック"/>
              </a:rPr>
              <a:t>Easier Service Provider </a:t>
            </a:r>
            <a:r>
              <a:rPr lang="en-AU" spc="-1" dirty="0" err="1">
                <a:solidFill>
                  <a:srgbClr val="37424A"/>
                </a:solidFill>
                <a:latin typeface="Arial"/>
                <a:ea typeface="ＭＳ Ｐゴシック"/>
              </a:rPr>
              <a:t>onboarding</a:t>
            </a:r>
            <a:endParaRPr lang="en-AU" spc="-1" dirty="0">
              <a:solidFill>
                <a:srgbClr val="37424A"/>
              </a:solidFill>
              <a:latin typeface="Arial"/>
            </a:endParaRP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703D29"/>
              </a:buClr>
              <a:buFont typeface="Wingdings" charset="2"/>
              <a:buChar char=""/>
            </a:pPr>
            <a:r>
              <a:rPr lang="en-AU" spc="-1" dirty="0">
                <a:solidFill>
                  <a:srgbClr val="37424A"/>
                </a:solidFill>
                <a:latin typeface="Arial"/>
                <a:ea typeface="ＭＳ Ｐゴシック"/>
              </a:rPr>
              <a:t>Better </a:t>
            </a:r>
            <a:r>
              <a:rPr lang="en-AU" spc="-1" dirty="0" smtClean="0">
                <a:solidFill>
                  <a:srgbClr val="37424A"/>
                </a:solidFill>
                <a:latin typeface="Arial"/>
                <a:ea typeface="ＭＳ Ｐゴシック"/>
              </a:rPr>
              <a:t>testing ability</a:t>
            </a:r>
            <a:endParaRPr lang="en-AU" spc="-1" dirty="0">
              <a:solidFill>
                <a:srgbClr val="37424A"/>
              </a:solidFill>
              <a:latin typeface="Arial"/>
            </a:endParaRP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703D29"/>
              </a:buClr>
              <a:buFont typeface="Wingdings" charset="2"/>
              <a:buChar char=""/>
            </a:pPr>
            <a:r>
              <a:rPr lang="en-AU" spc="-1" dirty="0">
                <a:solidFill>
                  <a:srgbClr val="37424A"/>
                </a:solidFill>
                <a:latin typeface="Arial"/>
                <a:ea typeface="ＭＳ Ｐゴシック"/>
              </a:rPr>
              <a:t>Better IdP discovery</a:t>
            </a:r>
            <a:endParaRPr lang="en-AU" spc="-1" dirty="0">
              <a:solidFill>
                <a:srgbClr val="37424A"/>
              </a:solidFill>
              <a:latin typeface="Arial"/>
            </a:endParaRP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703D29"/>
              </a:buClr>
              <a:buFont typeface="Wingdings" charset="2"/>
              <a:buChar char=""/>
            </a:pPr>
            <a:r>
              <a:rPr lang="en-AU" spc="-1" dirty="0">
                <a:solidFill>
                  <a:srgbClr val="37424A"/>
                </a:solidFill>
                <a:latin typeface="Arial"/>
                <a:ea typeface="ＭＳ Ｐゴシック"/>
              </a:rPr>
              <a:t>Support </a:t>
            </a:r>
            <a:r>
              <a:rPr lang="en-AU" spc="-1" dirty="0" smtClean="0">
                <a:solidFill>
                  <a:srgbClr val="37424A"/>
                </a:solidFill>
                <a:latin typeface="Arial"/>
                <a:ea typeface="ＭＳ Ｐゴシック"/>
              </a:rPr>
              <a:t>for non-legal entities</a:t>
            </a: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703D29"/>
              </a:buClr>
              <a:buFont typeface="Wingdings" charset="2"/>
              <a:buChar char=""/>
            </a:pPr>
            <a:r>
              <a:rPr lang="en-AU" spc="-1" dirty="0" smtClean="0">
                <a:solidFill>
                  <a:srgbClr val="37424A"/>
                </a:solidFill>
                <a:latin typeface="Arial"/>
                <a:ea typeface="ＭＳ Ｐゴシック"/>
              </a:rPr>
              <a:t>Use of SP-IdP proxies</a:t>
            </a:r>
            <a:endParaRPr lang="en-AU" spc="-1" dirty="0">
              <a:solidFill>
                <a:srgbClr val="37424A"/>
              </a:solidFill>
              <a:latin typeface="Arial"/>
            </a:endParaRPr>
          </a:p>
          <a:p>
            <a:pPr marL="743040" lvl="1" indent="-285480">
              <a:lnSpc>
                <a:spcPct val="100000"/>
              </a:lnSpc>
              <a:spcBef>
                <a:spcPts val="400"/>
              </a:spcBef>
              <a:buClr>
                <a:srgbClr val="703D29"/>
              </a:buClr>
              <a:buFont typeface="Wingdings" charset="2"/>
              <a:buChar char=""/>
            </a:pPr>
            <a:r>
              <a:rPr lang="en-AU" spc="-1" dirty="0">
                <a:solidFill>
                  <a:srgbClr val="37424A"/>
                </a:solidFill>
                <a:latin typeface="Arial"/>
                <a:ea typeface="ＭＳ Ｐゴシック"/>
              </a:rPr>
              <a:t>…</a:t>
            </a:r>
            <a:endParaRPr lang="en-AU" spc="-1" dirty="0">
              <a:solidFill>
                <a:srgbClr val="37424A"/>
              </a:solidFill>
              <a:latin typeface="Arial"/>
            </a:endParaRP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 gathering (Day 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244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54300" indent="-457200">
              <a:spcBef>
                <a:spcPts val="1134"/>
              </a:spcBef>
              <a:buClr>
                <a:srgbClr val="000000"/>
              </a:buClr>
              <a:buSzPct val="75000"/>
              <a:buFont typeface="Wingdings" charset="2"/>
              <a:buChar char="§"/>
            </a:pPr>
            <a:r>
              <a:rPr lang="en-AU" sz="2800" spc="-1" dirty="0" smtClean="0">
                <a:solidFill>
                  <a:srgbClr val="37424A"/>
                </a:solidFill>
                <a:latin typeface="Arial"/>
                <a:ea typeface="ＭＳ Ｐゴシック"/>
              </a:rPr>
              <a:t>Decisions made re contents of the paper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2400" spc="-1" dirty="0" smtClean="0">
                <a:solidFill>
                  <a:srgbClr val="37424A"/>
                </a:solidFill>
                <a:latin typeface="Arial"/>
                <a:ea typeface="ＭＳ Ｐゴシック"/>
              </a:rPr>
              <a:t>Will included a </a:t>
            </a:r>
            <a:r>
              <a:rPr lang="en-AU" sz="2400" spc="-1" dirty="0">
                <a:solidFill>
                  <a:srgbClr val="37424A"/>
                </a:solidFill>
                <a:latin typeface="Arial"/>
                <a:ea typeface="ＭＳ Ｐゴシック"/>
              </a:rPr>
              <a:t>table </a:t>
            </a:r>
            <a:r>
              <a:rPr lang="en-AU" sz="2400" spc="-1" dirty="0" smtClean="0">
                <a:solidFill>
                  <a:srgbClr val="37424A"/>
                </a:solidFill>
                <a:latin typeface="Arial"/>
                <a:ea typeface="ＭＳ Ｐゴシック"/>
              </a:rPr>
              <a:t>describing the communities</a:t>
            </a:r>
            <a:endParaRPr lang="en-AU" sz="2400" spc="-1" dirty="0">
              <a:solidFill>
                <a:srgbClr val="37424A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2400" spc="-1" dirty="0">
                <a:solidFill>
                  <a:srgbClr val="37424A"/>
                </a:solidFill>
                <a:latin typeface="Arial"/>
                <a:ea typeface="ＭＳ Ｐゴシック"/>
              </a:rPr>
              <a:t>Success </a:t>
            </a:r>
            <a:r>
              <a:rPr lang="en-AU" sz="2400" spc="-1" dirty="0" smtClean="0">
                <a:solidFill>
                  <a:srgbClr val="37424A"/>
                </a:solidFill>
                <a:latin typeface="Arial"/>
                <a:ea typeface="ＭＳ Ｐゴシック"/>
              </a:rPr>
              <a:t>stories </a:t>
            </a:r>
            <a:r>
              <a:rPr lang="en-AU" sz="2400" spc="-1" dirty="0">
                <a:solidFill>
                  <a:srgbClr val="37424A"/>
                </a:solidFill>
                <a:latin typeface="Arial"/>
                <a:ea typeface="ＭＳ Ｐゴシック"/>
              </a:rPr>
              <a:t>on what we have </a:t>
            </a:r>
            <a:r>
              <a:rPr lang="en-AU" sz="2400" spc="-1" dirty="0" smtClean="0">
                <a:solidFill>
                  <a:srgbClr val="37424A"/>
                </a:solidFill>
                <a:latin typeface="Arial"/>
                <a:ea typeface="ＭＳ Ｐゴシック"/>
              </a:rPr>
              <a:t>achieved in last 5 years</a:t>
            </a:r>
            <a:endParaRPr lang="en-AU" sz="2400" spc="-1" dirty="0">
              <a:solidFill>
                <a:srgbClr val="37424A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2400" spc="-1" dirty="0" smtClean="0">
                <a:solidFill>
                  <a:srgbClr val="37424A"/>
                </a:solidFill>
                <a:latin typeface="Arial"/>
                <a:ea typeface="ＭＳ Ｐゴシック"/>
              </a:rPr>
              <a:t>Ongoing requirements </a:t>
            </a:r>
            <a:r>
              <a:rPr lang="en-AU" sz="2400" spc="-1" dirty="0">
                <a:solidFill>
                  <a:srgbClr val="37424A"/>
                </a:solidFill>
                <a:latin typeface="Arial"/>
                <a:ea typeface="ＭＳ Ｐゴシック"/>
              </a:rPr>
              <a:t>collection </a:t>
            </a:r>
            <a:r>
              <a:rPr lang="mr-IN" sz="2400" spc="-1" dirty="0" smtClean="0">
                <a:solidFill>
                  <a:srgbClr val="37424A"/>
                </a:solidFill>
                <a:latin typeface="Arial"/>
                <a:ea typeface="ＭＳ Ｐゴシック"/>
              </a:rPr>
              <a:t>–</a:t>
            </a:r>
            <a:r>
              <a:rPr lang="en-AU" sz="2400" spc="-1" dirty="0" smtClean="0">
                <a:solidFill>
                  <a:srgbClr val="37424A"/>
                </a:solidFill>
                <a:latin typeface="Arial"/>
                <a:ea typeface="ＭＳ Ｐゴシック"/>
              </a:rPr>
              <a:t> also at Internet2 </a:t>
            </a:r>
            <a:r>
              <a:rPr lang="en-AU" sz="2400" spc="-1" dirty="0" err="1" smtClean="0">
                <a:solidFill>
                  <a:srgbClr val="37424A"/>
                </a:solidFill>
                <a:latin typeface="Arial"/>
                <a:ea typeface="ＭＳ Ｐゴシック"/>
              </a:rPr>
              <a:t>TechX</a:t>
            </a:r>
            <a:r>
              <a:rPr lang="en-AU" sz="2400" spc="-1" dirty="0" smtClean="0">
                <a:solidFill>
                  <a:srgbClr val="37424A"/>
                </a:solidFill>
                <a:latin typeface="Arial"/>
                <a:ea typeface="ＭＳ Ｐゴシック"/>
              </a:rPr>
              <a:t> meeting</a:t>
            </a:r>
            <a:endParaRPr lang="en-AU" sz="2400" spc="-1" dirty="0">
              <a:solidFill>
                <a:srgbClr val="37424A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2400" spc="-1" dirty="0">
                <a:solidFill>
                  <a:srgbClr val="37424A"/>
                </a:solidFill>
                <a:latin typeface="Arial"/>
                <a:ea typeface="ＭＳ Ｐゴシック"/>
              </a:rPr>
              <a:t>A text on new recommendations to</a:t>
            </a:r>
            <a:endParaRPr lang="en-AU" sz="2400" spc="-1" dirty="0">
              <a:solidFill>
                <a:srgbClr val="37424A"/>
              </a:solidFill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2400" spc="-1" dirty="0">
                <a:solidFill>
                  <a:srgbClr val="37424A"/>
                </a:solidFill>
                <a:latin typeface="Arial"/>
                <a:ea typeface="ＭＳ Ｐゴシック"/>
              </a:rPr>
              <a:t>Research </a:t>
            </a:r>
            <a:r>
              <a:rPr lang="en-AU" sz="2400" spc="-1" dirty="0" smtClean="0">
                <a:solidFill>
                  <a:srgbClr val="37424A"/>
                </a:solidFill>
                <a:latin typeface="Arial"/>
                <a:ea typeface="ＭＳ Ｐゴシック"/>
              </a:rPr>
              <a:t>infrastructures (&amp; e-Infrastructures)</a:t>
            </a:r>
            <a:endParaRPr lang="en-AU" sz="2400" spc="-1" dirty="0">
              <a:solidFill>
                <a:srgbClr val="37424A"/>
              </a:solidFill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2400" spc="-1" dirty="0">
                <a:solidFill>
                  <a:srgbClr val="37424A"/>
                </a:solidFill>
                <a:latin typeface="Arial"/>
                <a:ea typeface="ＭＳ Ｐゴシック"/>
              </a:rPr>
              <a:t>Federation </a:t>
            </a:r>
            <a:r>
              <a:rPr lang="en-AU" sz="2400" spc="-1" dirty="0" smtClean="0">
                <a:solidFill>
                  <a:srgbClr val="37424A"/>
                </a:solidFill>
                <a:latin typeface="Arial"/>
                <a:ea typeface="ＭＳ Ｐゴシック"/>
              </a:rPr>
              <a:t>providers</a:t>
            </a:r>
            <a:endParaRPr lang="en-AU" sz="2400" spc="-1" dirty="0">
              <a:solidFill>
                <a:srgbClr val="37424A"/>
              </a:solidFill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2400" spc="-1" dirty="0" smtClean="0">
                <a:solidFill>
                  <a:srgbClr val="37424A"/>
                </a:solidFill>
                <a:latin typeface="Arial"/>
                <a:ea typeface="ＭＳ Ｐゴシック"/>
              </a:rPr>
              <a:t>Funders</a:t>
            </a:r>
          </a:p>
          <a:p>
            <a:pPr marL="6102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2800" spc="-1" dirty="0" smtClean="0">
                <a:solidFill>
                  <a:srgbClr val="37424A"/>
                </a:solidFill>
                <a:latin typeface="Arial"/>
                <a:ea typeface="ＭＳ Ｐゴシック"/>
              </a:rPr>
              <a:t>Need to ensure that the recommendations meet the needs of all important stakeholders</a:t>
            </a:r>
            <a:endParaRPr lang="en-AU" sz="2800" spc="-1" dirty="0">
              <a:solidFill>
                <a:srgbClr val="37424A"/>
              </a:solidFill>
              <a:latin typeface="Arial"/>
            </a:endParaRP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FIM4R paper version 2 (Day 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978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58A618"/>
              </a:buClr>
              <a:buFont typeface="Wingdings" charset="2"/>
              <a:buChar char=""/>
            </a:pPr>
            <a:r>
              <a:rPr lang="en-AU" sz="2400" spc="-1" dirty="0">
                <a:solidFill>
                  <a:srgbClr val="37424A"/>
                </a:solidFill>
                <a:latin typeface="Arial"/>
                <a:ea typeface="ＭＳ Ｐゴシック"/>
              </a:rPr>
              <a:t>Deadlines</a:t>
            </a:r>
            <a:endParaRPr lang="en-AU" sz="2400" spc="-1" dirty="0">
              <a:solidFill>
                <a:srgbClr val="37424A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2400" spc="-1" dirty="0">
                <a:solidFill>
                  <a:srgbClr val="37424A"/>
                </a:solidFill>
                <a:latin typeface="Arial"/>
                <a:ea typeface="ＭＳ Ｐゴシック"/>
              </a:rPr>
              <a:t>Good draft by </a:t>
            </a:r>
            <a:r>
              <a:rPr lang="en-AU" sz="2400" spc="-1" dirty="0" smtClean="0">
                <a:solidFill>
                  <a:srgbClr val="37424A"/>
                </a:solidFill>
                <a:latin typeface="Arial"/>
                <a:ea typeface="ＭＳ Ｐゴシック"/>
              </a:rPr>
              <a:t>December 2017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2400" spc="-1" dirty="0" smtClean="0">
                <a:solidFill>
                  <a:srgbClr val="37424A"/>
                </a:solidFill>
                <a:latin typeface="Arial"/>
                <a:ea typeface="ＭＳ Ｐゴシック"/>
              </a:rPr>
              <a:t>Close to final draft by TIIME meeting in Feb 2018</a:t>
            </a:r>
            <a:endParaRPr lang="en-AU" sz="2400" spc="-1" dirty="0">
              <a:solidFill>
                <a:srgbClr val="37424A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2400" spc="-1" dirty="0" smtClean="0">
                <a:solidFill>
                  <a:srgbClr val="37424A"/>
                </a:solidFill>
                <a:latin typeface="Arial"/>
                <a:ea typeface="ＭＳ Ｐゴシック"/>
              </a:rPr>
              <a:t>Publish in Spring 2018 (before TNC2018)</a:t>
            </a:r>
            <a:endParaRPr lang="en-AU" sz="2400" spc="-1" dirty="0">
              <a:solidFill>
                <a:srgbClr val="37424A"/>
              </a:solidFill>
              <a:latin typeface="Arial"/>
            </a:endParaRPr>
          </a:p>
          <a:p>
            <a:pPr marL="343080" indent="-342720">
              <a:spcBef>
                <a:spcPts val="1417"/>
              </a:spcBef>
              <a:buClr>
                <a:srgbClr val="58A618"/>
              </a:buClr>
              <a:buFont typeface="Wingdings" charset="2"/>
              <a:buChar char=""/>
            </a:pPr>
            <a:r>
              <a:rPr lang="en-AU" sz="2400" spc="-1" dirty="0">
                <a:solidFill>
                  <a:srgbClr val="37424A"/>
                </a:solidFill>
                <a:latin typeface="Arial"/>
                <a:ea typeface="ＭＳ Ｐゴシック"/>
              </a:rPr>
              <a:t>Next </a:t>
            </a:r>
            <a:r>
              <a:rPr lang="en-AU" sz="2400" spc="-1" dirty="0" smtClean="0">
                <a:solidFill>
                  <a:srgbClr val="37424A"/>
                </a:solidFill>
                <a:latin typeface="Arial"/>
                <a:ea typeface="ＭＳ Ｐゴシック"/>
              </a:rPr>
              <a:t>FIM4R Meetings</a:t>
            </a:r>
            <a:endParaRPr lang="en-AU" sz="2400" spc="-1" dirty="0">
              <a:solidFill>
                <a:srgbClr val="37424A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2400" spc="-1" dirty="0">
                <a:solidFill>
                  <a:srgbClr val="37424A"/>
                </a:solidFill>
                <a:latin typeface="Arial"/>
                <a:ea typeface="ＭＳ Ｐゴシック"/>
              </a:rPr>
              <a:t>February at TIIME in Vienna </a:t>
            </a:r>
            <a:r>
              <a:rPr lang="en-AU" sz="2400" spc="-1" dirty="0" smtClean="0">
                <a:solidFill>
                  <a:srgbClr val="37424A"/>
                </a:solidFill>
                <a:latin typeface="Arial"/>
                <a:ea typeface="ＭＳ Ｐゴシック"/>
              </a:rPr>
              <a:t>Feb. 5-6, 2018</a:t>
            </a:r>
            <a:endParaRPr lang="en-AU" sz="2400" spc="-1" dirty="0">
              <a:solidFill>
                <a:srgbClr val="37424A"/>
              </a:solidFill>
              <a:latin typeface="Arial"/>
            </a:endParaRP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AU" sz="2400" spc="-1" dirty="0">
                <a:solidFill>
                  <a:srgbClr val="37424A"/>
                </a:solidFill>
                <a:latin typeface="Arial"/>
                <a:ea typeface="ＭＳ Ｐゴシック"/>
              </a:rPr>
              <a:t>Other possibilities</a:t>
            </a:r>
            <a:endParaRPr lang="en-AU" sz="2400" spc="-1" dirty="0">
              <a:solidFill>
                <a:srgbClr val="37424A"/>
              </a:solidFill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2400" spc="-1" dirty="0">
                <a:solidFill>
                  <a:srgbClr val="37424A"/>
                </a:solidFill>
                <a:latin typeface="Arial"/>
                <a:ea typeface="ＭＳ Ｐゴシック"/>
              </a:rPr>
              <a:t>Chicago offer </a:t>
            </a:r>
            <a:r>
              <a:rPr lang="en-AU" sz="2400" spc="-1" dirty="0" smtClean="0">
                <a:solidFill>
                  <a:srgbClr val="37424A"/>
                </a:solidFill>
                <a:latin typeface="Arial"/>
                <a:ea typeface="ＭＳ Ｐゴシック"/>
              </a:rPr>
              <a:t>is </a:t>
            </a:r>
            <a:r>
              <a:rPr lang="en-AU" sz="2400" spc="-1" dirty="0">
                <a:solidFill>
                  <a:srgbClr val="37424A"/>
                </a:solidFill>
                <a:latin typeface="Arial"/>
                <a:ea typeface="ＭＳ Ｐゴシック"/>
              </a:rPr>
              <a:t>still open</a:t>
            </a:r>
            <a:endParaRPr lang="en-AU" sz="2400" spc="-1" dirty="0">
              <a:solidFill>
                <a:srgbClr val="37424A"/>
              </a:solidFill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2400" spc="-1" dirty="0">
                <a:solidFill>
                  <a:srgbClr val="37424A"/>
                </a:solidFill>
                <a:latin typeface="Arial"/>
                <a:ea typeface="ＭＳ Ｐゴシック"/>
              </a:rPr>
              <a:t>I2 TechEX17 San Francisco, Oct..15–18, 2017. </a:t>
            </a:r>
            <a:endParaRPr lang="en-AU" sz="2400" spc="-1" dirty="0">
              <a:solidFill>
                <a:srgbClr val="37424A"/>
              </a:solidFill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2400" spc="-1" dirty="0">
                <a:solidFill>
                  <a:srgbClr val="37424A"/>
                </a:solidFill>
                <a:latin typeface="Arial"/>
                <a:ea typeface="ＭＳ Ｐゴシック"/>
              </a:rPr>
              <a:t>NSF </a:t>
            </a:r>
            <a:r>
              <a:rPr lang="en-AU" sz="2400" spc="-1" dirty="0" smtClean="0">
                <a:solidFill>
                  <a:srgbClr val="37424A"/>
                </a:solidFill>
                <a:latin typeface="Arial"/>
                <a:ea typeface="ＭＳ Ｐゴシック"/>
              </a:rPr>
              <a:t>Cybersecurity Summit, Washington</a:t>
            </a:r>
            <a:r>
              <a:rPr lang="en-AU" sz="2400" spc="-1" dirty="0">
                <a:solidFill>
                  <a:srgbClr val="37424A"/>
                </a:solidFill>
                <a:latin typeface="Arial"/>
                <a:ea typeface="ＭＳ Ｐゴシック"/>
              </a:rPr>
              <a:t>,  August 2018</a:t>
            </a:r>
            <a:endParaRPr lang="en-AU" sz="2400" spc="-1" dirty="0">
              <a:solidFill>
                <a:srgbClr val="37424A"/>
              </a:solidFill>
              <a:latin typeface="Arial"/>
            </a:endParaRP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AU" sz="2400" spc="-1" dirty="0" smtClean="0">
                <a:solidFill>
                  <a:srgbClr val="37424A"/>
                </a:solidFill>
                <a:latin typeface="Arial"/>
                <a:ea typeface="ＭＳ Ｐゴシック"/>
              </a:rPr>
              <a:t>PEARC </a:t>
            </a:r>
            <a:r>
              <a:rPr lang="en-AU" sz="2400" spc="-1" dirty="0">
                <a:solidFill>
                  <a:srgbClr val="37424A"/>
                </a:solidFill>
                <a:latin typeface="Arial"/>
                <a:ea typeface="ＭＳ Ｐゴシック"/>
              </a:rPr>
              <a:t>in July in Pittsburgh?  </a:t>
            </a:r>
            <a:endParaRPr lang="en-AU" sz="2400" spc="-1" dirty="0">
              <a:solidFill>
                <a:srgbClr val="37424A"/>
              </a:solidFill>
              <a:latin typeface="Arial"/>
            </a:endParaRP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Timetable and next meetings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570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Collecting all requirements from Montreal “post-its” to a spreadsheet</a:t>
            </a:r>
          </a:p>
          <a:p>
            <a:pPr lvl="1"/>
            <a:r>
              <a:rPr lang="en-US" dirty="0" smtClean="0"/>
              <a:t>A google document</a:t>
            </a:r>
          </a:p>
          <a:p>
            <a:r>
              <a:rPr lang="en-US" dirty="0" smtClean="0"/>
              <a:t>A 1-hour Video meeting to discuss requirements (6 October)</a:t>
            </a:r>
            <a:endParaRPr lang="en-US" dirty="0"/>
          </a:p>
          <a:p>
            <a:r>
              <a:rPr lang="en-US" dirty="0"/>
              <a:t>requirements </a:t>
            </a:r>
            <a:r>
              <a:rPr lang="en-US" dirty="0" err="1"/>
              <a:t>prioritisation</a:t>
            </a:r>
            <a:r>
              <a:rPr lang="en-US" dirty="0"/>
              <a:t> session at Internet2's </a:t>
            </a:r>
            <a:r>
              <a:rPr lang="en-US" dirty="0" err="1" smtClean="0"/>
              <a:t>TechEx</a:t>
            </a:r>
            <a:r>
              <a:rPr lang="en-US" dirty="0" smtClean="0"/>
              <a:t> ACAMP (Oct 2017)</a:t>
            </a:r>
          </a:p>
          <a:p>
            <a:pPr lvl="1"/>
            <a:r>
              <a:rPr lang="en-US" dirty="0" smtClean="0"/>
              <a:t>More work on the requirements spreadsheet</a:t>
            </a:r>
          </a:p>
          <a:p>
            <a:r>
              <a:rPr lang="en-US" dirty="0" smtClean="0"/>
              <a:t>Small FIM4R meeting </a:t>
            </a:r>
            <a:r>
              <a:rPr lang="mr-IN" dirty="0" smtClean="0"/>
              <a:t>–</a:t>
            </a:r>
            <a:r>
              <a:rPr lang="en-US" dirty="0" smtClean="0"/>
              <a:t> morning of Tuesday 21</a:t>
            </a:r>
            <a:r>
              <a:rPr lang="en-US" baseline="30000" dirty="0" smtClean="0"/>
              <a:t>st</a:t>
            </a:r>
            <a:r>
              <a:rPr lang="en-US" dirty="0" smtClean="0"/>
              <a:t> Nov </a:t>
            </a:r>
            <a:r>
              <a:rPr lang="mr-IN" dirty="0" smtClean="0"/>
              <a:t>–</a:t>
            </a:r>
            <a:r>
              <a:rPr lang="en-US" dirty="0" smtClean="0"/>
              <a:t> here </a:t>
            </a:r>
            <a:r>
              <a:rPr lang="mr-IN" dirty="0" smtClean="0"/>
              <a:t>–</a:t>
            </a:r>
            <a:r>
              <a:rPr lang="en-US" dirty="0" smtClean="0"/>
              <a:t> before AARC2 AHM</a:t>
            </a:r>
          </a:p>
          <a:p>
            <a:pPr lvl="1"/>
            <a:r>
              <a:rPr lang="en-US" dirty="0" smtClean="0"/>
              <a:t>Worked on overall structure of document</a:t>
            </a:r>
          </a:p>
          <a:p>
            <a:pPr lvl="1"/>
            <a:r>
              <a:rPr lang="en-US" dirty="0" smtClean="0"/>
              <a:t>Agreed on a proposed table to collect details of all communities</a:t>
            </a:r>
          </a:p>
          <a:p>
            <a:pPr lvl="1"/>
            <a:r>
              <a:rPr lang="en-US" dirty="0" smtClean="0"/>
              <a:t>Start collecting the community text contributions</a:t>
            </a:r>
          </a:p>
          <a:p>
            <a:pPr lvl="2"/>
            <a:r>
              <a:rPr lang="en-US" dirty="0" smtClean="0"/>
              <a:t>More chasing needed!</a:t>
            </a:r>
          </a:p>
          <a:p>
            <a:pPr lvl="1"/>
            <a:r>
              <a:rPr lang="en-US" dirty="0" smtClean="0"/>
              <a:t>Reviewed requirements from the version 1 paper</a:t>
            </a:r>
          </a:p>
          <a:p>
            <a:pPr lvl="2"/>
            <a:r>
              <a:rPr lang="en-US" dirty="0" smtClean="0"/>
              <a:t>Identify those which have been completed or gone away - and those ongoing</a:t>
            </a:r>
          </a:p>
          <a:p>
            <a:r>
              <a:rPr lang="en-US" dirty="0" smtClean="0"/>
              <a:t>A draft document is available on Google docs</a:t>
            </a:r>
          </a:p>
          <a:p>
            <a:pPr lvl="1"/>
            <a:r>
              <a:rPr lang="en-US" dirty="0" smtClean="0"/>
              <a:t>Aim for a more complete draft by end of 2017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since Montreal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462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Advertising version 2 is important!</a:t>
            </a:r>
          </a:p>
          <a:p>
            <a:r>
              <a:rPr lang="en-US" dirty="0" smtClean="0"/>
              <a:t>Yet to discuss and agree where the actual paper will be published</a:t>
            </a:r>
          </a:p>
          <a:p>
            <a:r>
              <a:rPr lang="en-US" dirty="0" smtClean="0"/>
              <a:t>Have already submitted</a:t>
            </a:r>
          </a:p>
          <a:p>
            <a:pPr lvl="1"/>
            <a:r>
              <a:rPr lang="en-US" dirty="0" smtClean="0"/>
              <a:t>ISGC2018 Taipei (March 2018)</a:t>
            </a:r>
          </a:p>
          <a:p>
            <a:pPr lvl="1"/>
            <a:r>
              <a:rPr lang="en-US" dirty="0" smtClean="0"/>
              <a:t>Joint with AARC2 proposed session </a:t>
            </a:r>
            <a:r>
              <a:rPr lang="mr-IN" dirty="0" smtClean="0"/>
              <a:t>–</a:t>
            </a:r>
            <a:r>
              <a:rPr lang="en-US" dirty="0" smtClean="0"/>
              <a:t> Internet2 Global Summit, San Diego (May 2018)</a:t>
            </a:r>
          </a:p>
          <a:p>
            <a:pPr lvl="1"/>
            <a:r>
              <a:rPr lang="en-US" dirty="0" smtClean="0"/>
              <a:t>TNC2018 </a:t>
            </a:r>
            <a:r>
              <a:rPr lang="mr-IN" dirty="0" smtClean="0"/>
              <a:t>–</a:t>
            </a:r>
            <a:r>
              <a:rPr lang="en-US" dirty="0" smtClean="0"/>
              <a:t> Trondheim (June 2018)</a:t>
            </a:r>
          </a:p>
          <a:p>
            <a:r>
              <a:rPr lang="en-US" dirty="0" smtClean="0"/>
              <a:t>Being considered</a:t>
            </a:r>
          </a:p>
          <a:p>
            <a:pPr lvl="1"/>
            <a:r>
              <a:rPr lang="en-US" dirty="0" smtClean="0"/>
              <a:t>PEARC 2018 </a:t>
            </a:r>
            <a:r>
              <a:rPr lang="mr-IN" dirty="0" smtClean="0"/>
              <a:t>–</a:t>
            </a:r>
            <a:r>
              <a:rPr lang="en-US" dirty="0" smtClean="0"/>
              <a:t> Pittsburgh, July 2018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E6A-F32A-4612-884C-86870357C6B4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Conference Submissions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20459"/>
      </p:ext>
    </p:extLst>
  </p:cSld>
  <p:clrMapOvr>
    <a:masterClrMapping/>
  </p:clrMapOvr>
</p:sld>
</file>

<file path=ppt/theme/theme1.xml><?xml version="1.0" encoding="utf-8"?>
<a:theme xmlns:a="http://schemas.openxmlformats.org/drawingml/2006/main" name="GEANT Associ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10D0992E-CCCF-45DB-AB26-A4F50B75E4D6}" vid="{C2252C9B-28CB-4431-8278-C26B15A7694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D342B61AA90142A8D5A114AFFAD389" ma:contentTypeVersion="1" ma:contentTypeDescription="Create a new document." ma:contentTypeScope="" ma:versionID="138dd77d572eb9aa87051d9216bdb44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9AA3960-760A-4B61-8C8B-DBF90F37C8C8}">
  <ds:schemaRefs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terms/"/>
    <ds:schemaRef ds:uri="http://purl.org/dc/dcmitype/"/>
    <ds:schemaRef ds:uri="http://schemas.microsoft.com/sharepoint/v3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F8F0BB2-8848-4E68-80B0-B0624BDBD5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2C07721-32FF-48B6-9D36-E09F4CC3A69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Final GEANT Association template 16 9 widescreen</Template>
  <TotalTime>2787</TotalTime>
  <Words>731</Words>
  <Application>Microsoft Macintosh PowerPoint</Application>
  <PresentationFormat>Custom</PresentationFormat>
  <Paragraphs>107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GEANT Association</vt:lpstr>
      <vt:lpstr>PowerPoint Presentation</vt:lpstr>
      <vt:lpstr>11th FIM4R Workshop - Montreal  </vt:lpstr>
      <vt:lpstr>Agenda of 11th FIM4R</vt:lpstr>
      <vt:lpstr>Community Survey</vt:lpstr>
      <vt:lpstr>Requirements gathering (Day 1)</vt:lpstr>
      <vt:lpstr>FIM4R paper version 2 (Day 2)</vt:lpstr>
      <vt:lpstr>Timetable and next meetings</vt:lpstr>
      <vt:lpstr>Work since Montreal</vt:lpstr>
      <vt:lpstr>Conference Submissions</vt:lpstr>
      <vt:lpstr>PowerPoint Presentation</vt:lpstr>
    </vt:vector>
  </TitlesOfParts>
  <Company>DANTE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Karl Meyer</dc:creator>
  <cp:lastModifiedBy>Hannah Short</cp:lastModifiedBy>
  <cp:revision>75</cp:revision>
  <cp:lastPrinted>2015-05-01T10:30:08Z</cp:lastPrinted>
  <dcterms:created xsi:type="dcterms:W3CDTF">2015-04-29T14:13:57Z</dcterms:created>
  <dcterms:modified xsi:type="dcterms:W3CDTF">2017-11-28T08:02:56Z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0x01010015D342B61AA90142A8D5A114AFFAD389</vt:lpwstr>
  </property>
</Properties>
</file>