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/>
    <p:restoredTop sz="82745"/>
  </p:normalViewPr>
  <p:slideViewPr>
    <p:cSldViewPr snapToGrid="0" snapToObjects="1">
      <p:cViewPr varScale="1">
        <p:scale>
          <a:sx n="94" d="100"/>
          <a:sy n="94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0279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C62D3D-5F00-4BCD-8CB7-D1FC7351D5F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5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Image Bar with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 w="12700" cap="flat" cmpd="sng">
            <a:solidFill>
              <a:srgbClr val="013F5E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36215" y="1143440"/>
            <a:ext cx="8486943" cy="157569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275F-DFDE-49A7-B507-5A2D65AF87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7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:33 Text Imag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33376" y="1143002"/>
            <a:ext cx="5898092" cy="348972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508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6239933" y="11493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13" name="Shape 113"/>
          <p:cNvCxnSpPr/>
          <p:nvPr/>
        </p:nvCxnSpPr>
        <p:spPr>
          <a:xfrm>
            <a:off x="6451594" y="1149350"/>
            <a:ext cx="2" cy="3511549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Image Bar with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 w="12700" cap="flat" cmpd="sng">
            <a:solidFill>
              <a:srgbClr val="013F5E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52929" y="3062288"/>
            <a:ext cx="8406062" cy="16360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87391" y="1238638"/>
            <a:ext cx="4629150" cy="315714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381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508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635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635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508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508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508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42902" y="1231641"/>
            <a:ext cx="3236119" cy="3170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88888"/>
              <a:buFont typeface="Arial"/>
              <a:buNone/>
              <a:defRPr sz="9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75000"/>
              <a:buFont typeface="Arial"/>
              <a:buNone/>
              <a:defRPr sz="8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200000"/>
              <a:buFont typeface="Arial"/>
              <a:buNone/>
              <a:defRPr sz="7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3887391" y="1287628"/>
            <a:ext cx="4629150" cy="310816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61111"/>
              <a:buFont typeface="Arial"/>
              <a:buNone/>
              <a:defRPr sz="18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68750"/>
              <a:buFont typeface="Arial"/>
              <a:buNone/>
              <a:defRPr sz="16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78571"/>
              <a:buFont typeface="Arial"/>
              <a:buNone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None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None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42902" y="1287628"/>
            <a:ext cx="3236119" cy="311411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88888"/>
              <a:buFont typeface="Arial"/>
              <a:buNone/>
              <a:defRPr sz="9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75000"/>
              <a:buFont typeface="Arial"/>
              <a:buNone/>
              <a:defRPr sz="8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200000"/>
              <a:buFont typeface="Arial"/>
              <a:buNone/>
              <a:defRPr sz="7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yle Gu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89286" y="228602"/>
            <a:ext cx="3165338" cy="484748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Style Guide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F57A1E"/>
                </a:solidFill>
                <a:latin typeface="Calibri"/>
                <a:ea typeface="Calibri"/>
                <a:cs typeface="Calibri"/>
                <a:sym typeface="Calibri"/>
              </a:rPr>
              <a:t>A Guide to Using the New GÉANT Template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85275" y="1519327"/>
            <a:ext cx="7612243" cy="214674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This template is to present information on behalf of the AARC Project</a:t>
            </a:r>
          </a:p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Font is Calibri and will auto-size. Avoid using a font size less than 18pt.  Main font colour is Teal, </a:t>
            </a:r>
            <a:r>
              <a:rPr lang="en" sz="1400">
                <a:solidFill>
                  <a:srgbClr val="F57B20"/>
                </a:solidFill>
                <a:latin typeface="Calibri"/>
                <a:ea typeface="Calibri"/>
                <a:cs typeface="Calibri"/>
                <a:sym typeface="Calibri"/>
              </a:rPr>
              <a:t>Subtitle colour is Orange and should be used sparingly.</a:t>
            </a:r>
            <a:r>
              <a:rPr lang="en" sz="1400">
                <a:solidFill>
                  <a:srgbClr val="ED15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If the colours are not shown in PowerPoint use the colour picker to select the correct colour from the logo or these samples</a:t>
            </a:r>
          </a:p>
          <a:p>
            <a:pPr marL="165100" marR="0" lvl="0" indent="-1651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400">
              <a:solidFill>
                <a:srgbClr val="ED15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The title slide has space for the speaker’s own organisation logo which should be no larger than the main AARC logo </a:t>
            </a:r>
          </a:p>
          <a:p>
            <a:pPr marL="165100" marR="0" lvl="0" indent="-1651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400">
              <a:solidFill>
                <a:srgbClr val="003F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136" name="Shape 136"/>
          <p:cNvSpPr/>
          <p:nvPr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 w="12700" cap="flat" cmpd="sng">
            <a:solidFill>
              <a:srgbClr val="003F5D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 w="12700" cap="flat" cmpd="sng">
            <a:solidFill>
              <a:srgbClr val="F6791C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61952" y="1260872"/>
            <a:ext cx="4136231" cy="61793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27272"/>
              <a:buFont typeface="Arial"/>
              <a:buNone/>
              <a:defRPr sz="11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40000"/>
              <a:buFont typeface="Arial"/>
              <a:buNone/>
              <a:defRPr sz="1000" b="1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61951" y="1866903"/>
            <a:ext cx="4164806" cy="277534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27272"/>
              <a:buFont typeface="Arial"/>
              <a:buNone/>
              <a:defRPr sz="11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40000"/>
              <a:buFont typeface="Arial"/>
              <a:buNone/>
              <a:defRPr sz="1000" b="1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40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61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333377" y="4804514"/>
            <a:ext cx="8456062" cy="5422"/>
          </a:xfrm>
          <a:prstGeom prst="straightConnector1">
            <a:avLst/>
          </a:prstGeom>
          <a:noFill/>
          <a:ln w="12700" cap="rnd" cmpd="sng">
            <a:solidFill>
              <a:srgbClr val="F57B20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55" name="Shape 55"/>
          <p:cNvSpPr txBox="1"/>
          <p:nvPr/>
        </p:nvSpPr>
        <p:spPr>
          <a:xfrm>
            <a:off x="19050" y="4861208"/>
            <a:ext cx="1363134" cy="15581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E"/>
              </a:buClr>
              <a:buSzPct val="25000"/>
              <a:buFont typeface="Calibri"/>
              <a:buNone/>
            </a:pPr>
            <a:r>
              <a:rPr lang="en" sz="6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rPr>
              <a:t>http://aarc-project.eu</a:t>
            </a:r>
          </a:p>
        </p:txBody>
      </p:sp>
      <p:cxnSp>
        <p:nvCxnSpPr>
          <p:cNvPr id="56" name="Shape 56"/>
          <p:cNvCxnSpPr/>
          <p:nvPr/>
        </p:nvCxnSpPr>
        <p:spPr>
          <a:xfrm flipH="1">
            <a:off x="333377" y="918245"/>
            <a:ext cx="7705723" cy="2165"/>
          </a:xfrm>
          <a:prstGeom prst="straightConnector1">
            <a:avLst/>
          </a:prstGeom>
          <a:noFill/>
          <a:ln w="12700" cap="flat" cmpd="sng">
            <a:solidFill>
              <a:srgbClr val="003959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57" name="Shape 5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93612" y="107948"/>
            <a:ext cx="858513" cy="7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1407" y="4845209"/>
            <a:ext cx="248848" cy="2248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41734" y="1138519"/>
            <a:ext cx="4164806" cy="35037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6 </a:t>
            </a:r>
            <a:r>
              <a:rPr lang="en-US" dirty="0" smtClean="0"/>
              <a:t>Presentations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Show us what work will take place within SA1 (action points, timelines)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Show (high-level) architecture/components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7 minutes each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No deviations!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"/>
          </p:nvPr>
        </p:nvSpPr>
        <p:spPr>
          <a:xfrm>
            <a:off x="4608934" y="1138520"/>
            <a:ext cx="3887391" cy="35037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Order: </a:t>
            </a:r>
            <a:endParaRPr lang="en-US" dirty="0"/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CTA (Alessandro)</a:t>
            </a:r>
            <a:endParaRPr lang="en-US" dirty="0"/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WLCG (Hannah)</a:t>
            </a:r>
            <a:endParaRPr lang="en-US" dirty="0"/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LIGO (Paul H.)</a:t>
            </a:r>
            <a:endParaRPr lang="en-US" dirty="0"/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EPOS (</a:t>
            </a:r>
            <a:r>
              <a:rPr lang="en-US" dirty="0" err="1" smtClean="0"/>
              <a:t>Mariusz</a:t>
            </a:r>
            <a:r>
              <a:rPr lang="en-US" dirty="0" smtClean="0"/>
              <a:t>)</a:t>
            </a:r>
            <a:endParaRPr lang="en-US" dirty="0"/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EISCAT_3D (</a:t>
            </a:r>
            <a:r>
              <a:rPr lang="en-US" dirty="0" err="1" smtClean="0"/>
              <a:t>Ingemar</a:t>
            </a:r>
            <a:r>
              <a:rPr lang="en-US" dirty="0" smtClean="0"/>
              <a:t>)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DARIAH-EGI (David H.)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pilot session: 7-minutes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Group for each service instance</a:t>
            </a:r>
            <a:endParaRPr lang="pl-PL" dirty="0"/>
          </a:p>
          <a:p>
            <a:r>
              <a:rPr lang="en-GB" dirty="0"/>
              <a:t>Group for each community</a:t>
            </a:r>
            <a:endParaRPr lang="pl-PL" dirty="0"/>
          </a:p>
          <a:p>
            <a:r>
              <a:rPr lang="en-GB" dirty="0"/>
              <a:t>Normally the groups are managed manually by service/community admins</a:t>
            </a:r>
            <a:endParaRPr lang="pl-PL" dirty="0"/>
          </a:p>
          <a:p>
            <a:r>
              <a:rPr lang="en-GB" dirty="0"/>
              <a:t>The pilot is able to add users to some groups (e.g. </a:t>
            </a:r>
            <a:r>
              <a:rPr lang="en-GB" dirty="0" smtClean="0"/>
              <a:t>PRACE) automatically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Group</a:t>
            </a:r>
            <a:r>
              <a:rPr lang="pl-PL" dirty="0" smtClean="0"/>
              <a:t> management in EUDAT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365207" y="4804173"/>
            <a:ext cx="416719" cy="2059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76653F-B774-4D45-9490-B915790C7CA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1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Expressing user’s  agreement on terms and conditions, processing personal data, etc. to be compliant with </a:t>
            </a:r>
            <a:r>
              <a:rPr lang="en-GB" sz="1800" dirty="0" err="1"/>
              <a:t>Geant</a:t>
            </a:r>
            <a:r>
              <a:rPr lang="en-GB" sz="1800" dirty="0"/>
              <a:t> Data Protection Code of Conduct and local policies </a:t>
            </a:r>
            <a:r>
              <a:rPr lang="mr-IN" sz="1800" dirty="0"/>
              <a:t>–</a:t>
            </a:r>
            <a:r>
              <a:rPr lang="pl-PL" sz="1800" dirty="0"/>
              <a:t> we </a:t>
            </a:r>
            <a:r>
              <a:rPr lang="pl-PL" sz="1800" dirty="0" err="1"/>
              <a:t>assume</a:t>
            </a:r>
            <a:r>
              <a:rPr lang="pl-PL" sz="1800" dirty="0"/>
              <a:t> </a:t>
            </a:r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done</a:t>
            </a:r>
            <a:r>
              <a:rPr lang="pl-PL" sz="1800" dirty="0"/>
              <a:t> on PRACE </a:t>
            </a:r>
            <a:r>
              <a:rPr lang="pl-PL" sz="1800" dirty="0" err="1"/>
              <a:t>side</a:t>
            </a:r>
            <a:r>
              <a:rPr lang="pl-PL" sz="1800" dirty="0"/>
              <a:t> and </a:t>
            </a:r>
            <a:r>
              <a:rPr lang="pl-PL" sz="1800" dirty="0" err="1"/>
              <a:t>expressed</a:t>
            </a:r>
            <a:r>
              <a:rPr lang="pl-PL" sz="1800" dirty="0"/>
              <a:t> in „EUDAT” LDAP </a:t>
            </a:r>
            <a:r>
              <a:rPr lang="pl-PL" sz="1800" dirty="0" err="1"/>
              <a:t>attribute</a:t>
            </a:r>
            <a:r>
              <a:rPr lang="pl-PL" sz="1800" dirty="0"/>
              <a:t>.</a:t>
            </a:r>
            <a:endParaRPr lang="en-GB" sz="18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User </a:t>
            </a:r>
            <a:r>
              <a:rPr lang="pl-PL" dirty="0" err="1" smtClean="0"/>
              <a:t>consent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365207" y="4804173"/>
            <a:ext cx="416719" cy="2059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76653F-B774-4D45-9490-B915790C7CA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3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633" y="2239629"/>
            <a:ext cx="7209065" cy="994172"/>
          </a:xfrm>
        </p:spPr>
        <p:txBody>
          <a:bodyPr/>
          <a:lstStyle/>
          <a:p>
            <a:r>
              <a:rPr lang="en-GB" dirty="0" err="1" smtClean="0"/>
              <a:t>Lifescience</a:t>
            </a:r>
            <a:r>
              <a:rPr lang="en-GB" dirty="0" smtClean="0"/>
              <a:t> AAI Pilot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1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 </a:t>
            </a:r>
            <a:r>
              <a:rPr lang="en-GB" sz="2000" dirty="0" smtClean="0"/>
              <a:t>Build an AAI that follows AARC blueprint and that serves multiple </a:t>
            </a:r>
            <a:r>
              <a:rPr lang="en-GB" sz="2000" dirty="0" err="1" smtClean="0"/>
              <a:t>lifescience</a:t>
            </a:r>
            <a:r>
              <a:rPr lang="en-GB" sz="2000" dirty="0" smtClean="0"/>
              <a:t> communities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 First domain-specific </a:t>
            </a:r>
            <a:r>
              <a:rPr lang="en-GB" sz="2000" dirty="0"/>
              <a:t>AAI infrastructure</a:t>
            </a:r>
            <a:endParaRPr lang="en-GB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 </a:t>
            </a:r>
            <a:r>
              <a:rPr lang="en-GB" sz="2000" dirty="0" smtClean="0"/>
              <a:t>At the moment to serve 11 </a:t>
            </a:r>
            <a:r>
              <a:rPr lang="en-GB" sz="2000" dirty="0" err="1" smtClean="0"/>
              <a:t>lifescience</a:t>
            </a:r>
            <a:r>
              <a:rPr lang="en-GB" sz="2000" dirty="0" smtClean="0"/>
              <a:t> infrastructures </a:t>
            </a:r>
          </a:p>
          <a:p>
            <a:pPr>
              <a:spcAft>
                <a:spcPts val="600"/>
              </a:spcAft>
            </a:pPr>
            <a:r>
              <a:rPr lang="en-GB" sz="2300" dirty="0"/>
              <a:t> </a:t>
            </a:r>
            <a:r>
              <a:rPr lang="en-GB" sz="2300" dirty="0" smtClean="0"/>
              <a:t>Different AAI components to be delivered by EGI, EUDAT and GÉANT. </a:t>
            </a:r>
          </a:p>
          <a:p>
            <a:pPr>
              <a:spcAft>
                <a:spcPts val="600"/>
              </a:spcAft>
            </a:pPr>
            <a:endParaRPr lang="en-GB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1734" y="1050159"/>
            <a:ext cx="8181975" cy="37543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 31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of Jan 2018 to </a:t>
            </a:r>
            <a:r>
              <a:rPr lang="en-GB" sz="2000" dirty="0" err="1" smtClean="0"/>
              <a:t>complite</a:t>
            </a:r>
            <a:r>
              <a:rPr lang="en-GB" sz="2000" dirty="0" smtClean="0"/>
              <a:t> Phase 1 of the pilot: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GB" sz="2000" dirty="0" smtClean="0"/>
              <a:t> key </a:t>
            </a:r>
            <a:r>
              <a:rPr lang="en-GB" sz="2000" dirty="0"/>
              <a:t>pilot components operational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 3 </a:t>
            </a:r>
            <a:r>
              <a:rPr lang="en-GB" sz="2000" dirty="0"/>
              <a:t>first </a:t>
            </a:r>
            <a:r>
              <a:rPr lang="en-GB" sz="2000" dirty="0" smtClean="0"/>
              <a:t>relying </a:t>
            </a:r>
            <a:r>
              <a:rPr lang="en-GB" sz="2000" dirty="0"/>
              <a:t>services from the </a:t>
            </a:r>
            <a:r>
              <a:rPr lang="en-GB" sz="2000" dirty="0" smtClean="0"/>
              <a:t>research infrastructures </a:t>
            </a:r>
            <a:r>
              <a:rPr lang="en-GB" sz="2000" dirty="0"/>
              <a:t>integrated to the </a:t>
            </a:r>
            <a:r>
              <a:rPr lang="en-GB" sz="2000" dirty="0" smtClean="0"/>
              <a:t>pilot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 Two main milestones: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 M1 </a:t>
            </a:r>
            <a:r>
              <a:rPr lang="en-GB" sz="1600" dirty="0"/>
              <a:t>(22nd </a:t>
            </a:r>
            <a:r>
              <a:rPr lang="en-GB" sz="1600" dirty="0" smtClean="0"/>
              <a:t>Dec 2017) </a:t>
            </a:r>
            <a:r>
              <a:rPr lang="en-GB" sz="1600" dirty="0"/>
              <a:t>: Test environment ready, connections between SB proxies and NB proxies and </a:t>
            </a:r>
            <a:r>
              <a:rPr lang="en-GB" sz="1600" dirty="0" smtClean="0"/>
              <a:t>PERUN, using  dummies </a:t>
            </a:r>
            <a:r>
              <a:rPr lang="en-GB" sz="1600" dirty="0"/>
              <a:t>SPs and </a:t>
            </a:r>
            <a:r>
              <a:rPr lang="en-GB" sz="1600" dirty="0" err="1" smtClean="0"/>
              <a:t>IdPs</a:t>
            </a:r>
            <a:r>
              <a:rPr lang="en-GB" sz="16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 M2 </a:t>
            </a:r>
            <a:r>
              <a:rPr lang="en-GB" sz="1600" dirty="0"/>
              <a:t>(end </a:t>
            </a:r>
            <a:r>
              <a:rPr lang="en-GB" sz="1600" dirty="0" smtClean="0"/>
              <a:t>Jan 2018 ): </a:t>
            </a:r>
            <a:r>
              <a:rPr lang="en-GB" sz="1600" dirty="0"/>
              <a:t>Pilot available for </a:t>
            </a:r>
            <a:r>
              <a:rPr lang="en-GB" sz="1600" dirty="0" smtClean="0"/>
              <a:t>LS.  Connect real </a:t>
            </a:r>
            <a:r>
              <a:rPr lang="en-GB" sz="1600" dirty="0" err="1" smtClean="0"/>
              <a:t>IdPs</a:t>
            </a:r>
            <a:r>
              <a:rPr lang="en-GB" sz="1600" dirty="0" smtClean="0"/>
              <a:t> and 3 LS SPs. </a:t>
            </a:r>
          </a:p>
          <a:p>
            <a:pPr>
              <a:spcAft>
                <a:spcPts val="600"/>
              </a:spcAft>
            </a:pPr>
            <a:r>
              <a:rPr lang="en-GB" sz="1900" dirty="0"/>
              <a:t> </a:t>
            </a:r>
            <a:r>
              <a:rPr lang="en-GB" sz="1900" dirty="0" smtClean="0"/>
              <a:t>Pilot to start on 24</a:t>
            </a:r>
            <a:r>
              <a:rPr lang="en-GB" sz="1900" baseline="30000" dirty="0" smtClean="0"/>
              <a:t>th</a:t>
            </a:r>
            <a:r>
              <a:rPr lang="en-GB" sz="1900" dirty="0" smtClean="0"/>
              <a:t> Nov 2017</a:t>
            </a:r>
          </a:p>
          <a:p>
            <a:pPr>
              <a:spcAft>
                <a:spcPts val="600"/>
              </a:spcAft>
            </a:pPr>
            <a:endParaRPr lang="en-GB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LS AAI 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93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6: DARIAH </a:t>
            </a:r>
            <a:r>
              <a:rPr lang="mr-IN" dirty="0" smtClean="0"/>
              <a:t>–</a:t>
            </a:r>
            <a:r>
              <a:rPr lang="en-US" dirty="0" smtClean="0"/>
              <a:t> EGI (1/3)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333378" y="1079500"/>
            <a:ext cx="8434104" cy="3553225"/>
          </a:xfrm>
        </p:spPr>
        <p:txBody>
          <a:bodyPr/>
          <a:lstStyle/>
          <a:p>
            <a:r>
              <a:rPr lang="en-US" dirty="0" smtClean="0"/>
              <a:t> Pilot </a:t>
            </a:r>
            <a:r>
              <a:rPr lang="en-US" dirty="0"/>
              <a:t>consists of two parts</a:t>
            </a:r>
          </a:p>
          <a:p>
            <a:r>
              <a:rPr lang="en-US" dirty="0" smtClean="0"/>
              <a:t> Pilot </a:t>
            </a:r>
            <a:r>
              <a:rPr lang="en-US" dirty="0"/>
              <a:t>1: Implementation of a SP/</a:t>
            </a:r>
            <a:r>
              <a:rPr lang="en-US" dirty="0" err="1"/>
              <a:t>IdP</a:t>
            </a:r>
            <a:r>
              <a:rPr lang="en-US" dirty="0"/>
              <a:t>-proxy in the DARIAH AAI</a:t>
            </a:r>
          </a:p>
          <a:p>
            <a:pPr lvl="1"/>
            <a:r>
              <a:rPr lang="en-US" dirty="0" smtClean="0"/>
              <a:t> Compliant </a:t>
            </a:r>
            <a:r>
              <a:rPr lang="en-US" dirty="0"/>
              <a:t>with the AARC Blueprint Architecture</a:t>
            </a:r>
          </a:p>
          <a:p>
            <a:pPr lvl="1"/>
            <a:r>
              <a:rPr lang="en-US" dirty="0" smtClean="0"/>
              <a:t> Implementation </a:t>
            </a:r>
            <a:r>
              <a:rPr lang="en-US" dirty="0"/>
              <a:t>of AARC recommendations &amp; </a:t>
            </a:r>
            <a:r>
              <a:rPr lang="en-US" dirty="0" smtClean="0"/>
              <a:t>guidelines</a:t>
            </a:r>
            <a:endParaRPr lang="en-US" dirty="0"/>
          </a:p>
          <a:p>
            <a:pPr lvl="1"/>
            <a:r>
              <a:rPr lang="en-US" dirty="0" smtClean="0"/>
              <a:t> Based </a:t>
            </a:r>
            <a:r>
              <a:rPr lang="en-US" dirty="0"/>
              <a:t>on Shibboleth</a:t>
            </a:r>
          </a:p>
          <a:p>
            <a:r>
              <a:rPr lang="en-US" dirty="0"/>
              <a:t>Pilot 2: Interoperability pilot between EGI and DARIAH</a:t>
            </a:r>
          </a:p>
          <a:p>
            <a:pPr lvl="1"/>
            <a:r>
              <a:rPr lang="en-US" dirty="0" smtClean="0"/>
              <a:t> Initial </a:t>
            </a:r>
            <a:r>
              <a:rPr lang="en-US" dirty="0"/>
              <a:t>use case: DARIAH users can use EGI services (e.g. deployment of VMs, operational tools) through EGI check-in</a:t>
            </a:r>
          </a:p>
          <a:p>
            <a:pPr lvl="1"/>
            <a:r>
              <a:rPr lang="en-US" dirty="0" smtClean="0"/>
              <a:t> Mapping </a:t>
            </a:r>
            <a:r>
              <a:rPr lang="en-US" dirty="0"/>
              <a:t>from DARIAH group memberships to EGI entitlements for EGI services at EGI check in</a:t>
            </a:r>
          </a:p>
          <a:p>
            <a:pPr lvl="1"/>
            <a:r>
              <a:rPr lang="en-US" dirty="0" smtClean="0"/>
              <a:t> Plan</a:t>
            </a:r>
            <a:r>
              <a:rPr lang="en-US" dirty="0"/>
              <a:t>: make the workflow simple for DARIAH users (i.e. avoid noticeable registration at EGI check in, if possible)</a:t>
            </a:r>
          </a:p>
        </p:txBody>
      </p:sp>
    </p:spTree>
    <p:extLst>
      <p:ext uri="{BB962C8B-B14F-4D97-AF65-F5344CB8AC3E}">
        <p14:creationId xmlns:p14="http://schemas.microsoft.com/office/powerpoint/2010/main" val="15500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6: DARIAH </a:t>
            </a:r>
            <a:r>
              <a:rPr lang="mr-IN" dirty="0" smtClean="0"/>
              <a:t>–</a:t>
            </a:r>
            <a:r>
              <a:rPr lang="en-US" dirty="0" smtClean="0"/>
              <a:t> EGI (2/3)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333378" y="1079500"/>
            <a:ext cx="8434104" cy="3553225"/>
          </a:xfrm>
        </p:spPr>
        <p:txBody>
          <a:bodyPr/>
          <a:lstStyle/>
          <a:p>
            <a:r>
              <a:rPr lang="en-US" dirty="0"/>
              <a:t>Initial call took place in October</a:t>
            </a:r>
          </a:p>
          <a:p>
            <a:r>
              <a:rPr lang="en-US" dirty="0"/>
              <a:t>F2F meeting yesterday to discuss use cases and status</a:t>
            </a:r>
          </a:p>
          <a:p>
            <a:r>
              <a:rPr lang="en-US" dirty="0" smtClean="0"/>
              <a:t>Pilot </a:t>
            </a:r>
            <a:r>
              <a:rPr lang="en-US" dirty="0"/>
              <a:t>1 (DARIAH AAI proxy) already running in a “</a:t>
            </a:r>
            <a:r>
              <a:rPr lang="en-US" dirty="0" err="1"/>
              <a:t>PoC</a:t>
            </a:r>
            <a:r>
              <a:rPr lang="en-US" dirty="0"/>
              <a:t> version”</a:t>
            </a:r>
          </a:p>
          <a:p>
            <a:r>
              <a:rPr lang="en-US" dirty="0"/>
              <a:t>Timeline:</a:t>
            </a:r>
          </a:p>
          <a:p>
            <a:pPr lvl="1"/>
            <a:r>
              <a:rPr lang="en-US" dirty="0"/>
              <a:t>Until Feb. 18: implement AARC recommendations in proxy</a:t>
            </a:r>
          </a:p>
          <a:p>
            <a:pPr lvl="1"/>
            <a:r>
              <a:rPr lang="en-US" dirty="0"/>
              <a:t>March 18: connect to development Instance of EGI check-in</a:t>
            </a:r>
          </a:p>
          <a:p>
            <a:pPr lvl="1"/>
            <a:r>
              <a:rPr lang="en-US" dirty="0"/>
              <a:t>April 18: define group mappings, test attribute release, paperwork</a:t>
            </a:r>
          </a:p>
          <a:p>
            <a:pPr lvl="1"/>
            <a:r>
              <a:rPr lang="en-US" dirty="0"/>
              <a:t>May 18: move to production EGI check-in and test fed. Cloud access</a:t>
            </a:r>
          </a:p>
        </p:txBody>
      </p:sp>
    </p:spTree>
    <p:extLst>
      <p:ext uri="{BB962C8B-B14F-4D97-AF65-F5344CB8AC3E}">
        <p14:creationId xmlns:p14="http://schemas.microsoft.com/office/powerpoint/2010/main" val="2218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6: DARIAH </a:t>
            </a:r>
            <a:r>
              <a:rPr lang="mr-IN" dirty="0" smtClean="0"/>
              <a:t>–</a:t>
            </a:r>
            <a:r>
              <a:rPr lang="en-US" dirty="0" smtClean="0"/>
              <a:t> EGI (3/3)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333378" y="1079500"/>
            <a:ext cx="8434104" cy="3553225"/>
          </a:xfrm>
        </p:spPr>
        <p:txBody>
          <a:bodyPr/>
          <a:lstStyle/>
          <a:p>
            <a:r>
              <a:rPr lang="en-US" dirty="0"/>
              <a:t>Implementation based on concept (see below) almost done</a:t>
            </a:r>
          </a:p>
          <a:p>
            <a:r>
              <a:rPr lang="en-US" dirty="0"/>
              <a:t>Technology: Shibboleth </a:t>
            </a:r>
            <a:r>
              <a:rPr lang="en-US" dirty="0" err="1"/>
              <a:t>IdP</a:t>
            </a:r>
            <a:r>
              <a:rPr lang="en-US" dirty="0"/>
              <a:t> &amp; SP with some “glue code”</a:t>
            </a:r>
          </a:p>
          <a:p>
            <a:r>
              <a:rPr lang="en-US" dirty="0"/>
              <a:t>Will be extended (according to timeline) to fulfill AARC recommendations on identifiers, group memberships, </a:t>
            </a:r>
            <a:r>
              <a:rPr lang="en-US" dirty="0" err="1"/>
              <a:t>LoA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0" y="2332006"/>
            <a:ext cx="3977690" cy="2386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56" y="3280060"/>
            <a:ext cx="3093004" cy="17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690" y="2594471"/>
            <a:ext cx="7209065" cy="994172"/>
          </a:xfrm>
        </p:spPr>
        <p:txBody>
          <a:bodyPr/>
          <a:lstStyle/>
          <a:p>
            <a:r>
              <a:rPr lang="en-GB" dirty="0" smtClean="0"/>
              <a:t>EUDAT-PRACE Pilot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20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365207" y="4804173"/>
            <a:ext cx="416719" cy="2059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76653F-B774-4D45-9490-B915790C7CA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27" name="Grupa 26"/>
          <p:cNvGrpSpPr/>
          <p:nvPr/>
        </p:nvGrpSpPr>
        <p:grpSpPr>
          <a:xfrm>
            <a:off x="1243227" y="1012747"/>
            <a:ext cx="3315989" cy="3791426"/>
            <a:chOff x="3047779" y="1265295"/>
            <a:chExt cx="4421319" cy="5055235"/>
          </a:xfrm>
        </p:grpSpPr>
        <p:pic>
          <p:nvPicPr>
            <p:cNvPr id="34" name="Obraz 33"/>
            <p:cNvPicPr/>
            <p:nvPr/>
          </p:nvPicPr>
          <p:blipFill rotWithShape="1">
            <a:blip r:embed="rId3"/>
            <a:srcRect l="37247"/>
            <a:stretch/>
          </p:blipFill>
          <p:spPr bwMode="auto">
            <a:xfrm>
              <a:off x="3857853" y="1265295"/>
              <a:ext cx="3611245" cy="50552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Obraz 32"/>
            <p:cNvPicPr/>
            <p:nvPr/>
          </p:nvPicPr>
          <p:blipFill rotWithShape="1">
            <a:blip r:embed="rId3"/>
            <a:srcRect t="36786" r="81246" b="35331"/>
            <a:stretch/>
          </p:blipFill>
          <p:spPr bwMode="auto">
            <a:xfrm>
              <a:off x="3047779" y="3087412"/>
              <a:ext cx="1078230" cy="14084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" name="Łącznik prosty ze strzałką 25"/>
            <p:cNvCxnSpPr>
              <a:stCxn id="33" idx="3"/>
            </p:cNvCxnSpPr>
            <p:nvPr/>
          </p:nvCxnSpPr>
          <p:spPr>
            <a:xfrm flipV="1">
              <a:off x="4126009" y="2578277"/>
              <a:ext cx="293560" cy="121335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28" name="Łącznik prosty ze strzałką 27"/>
            <p:cNvCxnSpPr/>
            <p:nvPr/>
          </p:nvCxnSpPr>
          <p:spPr>
            <a:xfrm>
              <a:off x="4081451" y="4090001"/>
              <a:ext cx="320689" cy="1301208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miter/>
              <a:tailEnd type="arrow"/>
            </a:ln>
          </p:spPr>
        </p:cxnSp>
        <p:cxnSp>
          <p:nvCxnSpPr>
            <p:cNvPr id="29" name="Łącznik prosty ze strzałką 28"/>
            <p:cNvCxnSpPr/>
            <p:nvPr/>
          </p:nvCxnSpPr>
          <p:spPr>
            <a:xfrm>
              <a:off x="4126009" y="4008798"/>
              <a:ext cx="1856454" cy="399424"/>
            </a:xfrm>
            <a:prstGeom prst="straightConnector1">
              <a:avLst/>
            </a:prstGeom>
            <a:noFill/>
            <a:ln w="28575" cap="flat">
              <a:solidFill>
                <a:srgbClr val="70AD47"/>
              </a:solidFill>
              <a:prstDash val="solid"/>
              <a:miter/>
              <a:tailEnd type="arrow"/>
            </a:ln>
          </p:spPr>
        </p:cxnSp>
        <p:cxnSp>
          <p:nvCxnSpPr>
            <p:cNvPr id="30" name="Łącznik prosty ze strzałką 29"/>
            <p:cNvCxnSpPr/>
            <p:nvPr/>
          </p:nvCxnSpPr>
          <p:spPr>
            <a:xfrm flipV="1">
              <a:off x="4126009" y="2950179"/>
              <a:ext cx="1740939" cy="970999"/>
            </a:xfrm>
            <a:prstGeom prst="straightConnector1">
              <a:avLst/>
            </a:prstGeom>
            <a:noFill/>
            <a:ln w="28575" cap="flat">
              <a:solidFill>
                <a:srgbClr val="70AD47"/>
              </a:solidFill>
              <a:prstDash val="solid"/>
              <a:miter/>
              <a:tailEnd type="arrow"/>
            </a:ln>
          </p:spPr>
        </p:cxnSp>
        <p:cxnSp>
          <p:nvCxnSpPr>
            <p:cNvPr id="31" name="Łącznik prosty ze strzałką 30"/>
            <p:cNvCxnSpPr/>
            <p:nvPr/>
          </p:nvCxnSpPr>
          <p:spPr>
            <a:xfrm>
              <a:off x="6173541" y="3200452"/>
              <a:ext cx="19685" cy="920756"/>
            </a:xfrm>
            <a:prstGeom prst="straightConnector1">
              <a:avLst/>
            </a:prstGeom>
            <a:noFill/>
            <a:ln w="38103" cap="flat">
              <a:solidFill>
                <a:srgbClr val="0070C0"/>
              </a:solidFill>
              <a:prstDash val="solid"/>
              <a:miter/>
              <a:tailEnd type="arrow"/>
            </a:ln>
          </p:spPr>
        </p:cxnSp>
        <p:sp>
          <p:nvSpPr>
            <p:cNvPr id="32" name="Pole tekstowe 3"/>
            <p:cNvSpPr txBox="1"/>
            <p:nvPr/>
          </p:nvSpPr>
          <p:spPr>
            <a:xfrm>
              <a:off x="6344966" y="2781355"/>
              <a:ext cx="799988" cy="476246"/>
            </a:xfrm>
            <a:prstGeom prst="rect">
              <a:avLst/>
            </a:prstGeom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r>
                <a:rPr lang="pl-PL" sz="825" b="1" kern="15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PRACE</a:t>
              </a:r>
              <a:br>
                <a:rPr lang="pl-PL" sz="825" b="1" kern="15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825" b="1" kern="15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LDAP</a:t>
              </a:r>
              <a:endParaRPr lang="pl-PL" sz="750" kern="1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Łącznik prosty ze strzałką 24"/>
            <p:cNvCxnSpPr/>
            <p:nvPr/>
          </p:nvCxnSpPr>
          <p:spPr>
            <a:xfrm flipH="1">
              <a:off x="5164040" y="4943534"/>
              <a:ext cx="552372" cy="314325"/>
            </a:xfrm>
            <a:prstGeom prst="straightConnector1">
              <a:avLst/>
            </a:prstGeom>
            <a:noFill/>
            <a:ln w="38103" cap="flat">
              <a:solidFill>
                <a:srgbClr val="0070C0"/>
              </a:solidFill>
              <a:prstDash val="solid"/>
              <a:miter/>
              <a:tailEnd type="arrow"/>
            </a:ln>
          </p:spPr>
        </p:cxnSp>
        <p:cxnSp>
          <p:nvCxnSpPr>
            <p:cNvPr id="6" name="Łącznik prosty ze strzałką 5"/>
            <p:cNvCxnSpPr/>
            <p:nvPr/>
          </p:nvCxnSpPr>
          <p:spPr>
            <a:xfrm>
              <a:off x="4785756" y="2590859"/>
              <a:ext cx="35626" cy="2095498"/>
            </a:xfrm>
            <a:prstGeom prst="straightConnector1">
              <a:avLst/>
            </a:prstGeom>
            <a:ln w="666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Tekstowe 9"/>
            <p:cNvSpPr txBox="1"/>
            <p:nvPr/>
          </p:nvSpPr>
          <p:spPr>
            <a:xfrm rot="16200000">
              <a:off x="4155782" y="3499488"/>
              <a:ext cx="88528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50" dirty="0" err="1">
                  <a:solidFill>
                    <a:srgbClr val="FF0000"/>
                  </a:solidFill>
                </a:rPr>
                <a:t>g</a:t>
              </a:r>
              <a:r>
                <a:rPr lang="pl-PL" sz="1050" dirty="0" err="1">
                  <a:solidFill>
                    <a:srgbClr val="FF0000"/>
                  </a:solidFill>
                </a:rPr>
                <a:t>ridFTP</a:t>
              </a:r>
              <a:endParaRPr lang="pl-PL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PoleTekstowe 11"/>
          <p:cNvSpPr txBox="1"/>
          <p:nvPr/>
        </p:nvSpPr>
        <p:spPr>
          <a:xfrm>
            <a:off x="4574460" y="1009823"/>
            <a:ext cx="3310756" cy="2446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PRACE LDAP – B2ACCESS synchronization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Entity/identity provisioning in B2ACCESS based on LDAP search filter (branch, attributes) </a:t>
            </a:r>
          </a:p>
          <a:p>
            <a:pPr marL="557213" lvl="1" indent="-214313">
              <a:buFont typeface="Arial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Only users who accepted terms and conditions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Assigning to B2ACCESS groups based on LDAP filter 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Still the admin may manually assign an entity to additional group, define attribute or disable it 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Users processed in bulk periodically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7" name="PoleTekstowe 16"/>
          <p:cNvSpPr txBox="1"/>
          <p:nvPr/>
        </p:nvSpPr>
        <p:spPr>
          <a:xfrm>
            <a:off x="4563916" y="2815016"/>
            <a:ext cx="3310756" cy="2239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B2ACCESS </a:t>
            </a:r>
            <a:r>
              <a:rPr lang="mr-IN" sz="1200" b="1" dirty="0">
                <a:solidFill>
                  <a:schemeClr val="tx2"/>
                </a:solidFill>
              </a:rPr>
              <a:t>–</a:t>
            </a:r>
            <a:r>
              <a:rPr lang="en-GB" sz="1200" b="1" dirty="0">
                <a:solidFill>
                  <a:schemeClr val="tx2"/>
                </a:solidFill>
              </a:rPr>
              <a:t> B2STAGE/B2SAFE synchronization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B2SAFE account provisioning and DN mapping (1-1) on demand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Assigning to B2SAFE groups based </a:t>
            </a:r>
            <a:r>
              <a:rPr lang="en-GB" sz="1200" dirty="0">
                <a:solidFill>
                  <a:schemeClr val="tx2"/>
                </a:solidFill>
              </a:rPr>
              <a:t>on </a:t>
            </a:r>
            <a:r>
              <a:rPr lang="en-GB" sz="1200" dirty="0">
                <a:solidFill>
                  <a:schemeClr val="tx2"/>
                </a:solidFill>
              </a:rPr>
              <a:t>B2ACCESS group membership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Support for certificates:</a:t>
            </a:r>
          </a:p>
          <a:p>
            <a:pPr marL="557213" lvl="1" indent="-214313">
              <a:buFont typeface="Arial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Used as B2ACCESS credentials (e.g. IGTF)</a:t>
            </a:r>
          </a:p>
          <a:p>
            <a:pPr marL="557213" lvl="1" indent="-214313">
              <a:buFont typeface="Arial" charset="0"/>
              <a:buChar char="•"/>
            </a:pPr>
            <a:r>
              <a:rPr lang="en-GB" sz="1050" dirty="0">
                <a:solidFill>
                  <a:schemeClr val="tx2"/>
                </a:solidFill>
              </a:rPr>
              <a:t>Generated by B2ACCESS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Single user processed online, just before the standard authorization</a:t>
            </a:r>
            <a:endParaRPr lang="en-GB" sz="1200" dirty="0">
              <a:solidFill>
                <a:schemeClr val="tx2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3075709" y="3920929"/>
            <a:ext cx="1483507" cy="23303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flipV="1">
            <a:off x="3645315" y="2506975"/>
            <a:ext cx="929145" cy="268259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6653F-B774-4D45-9490-B915790C7CA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3" y="-4061"/>
            <a:ext cx="7341986" cy="514756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295144" y="2121408"/>
            <a:ext cx="1170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>
                <a:solidFill>
                  <a:srgbClr val="C00000"/>
                </a:solidFill>
              </a:rPr>
              <a:t>B2ACCESS</a:t>
            </a:r>
            <a:endParaRPr lang="en-GB" sz="1050" b="1" dirty="0">
              <a:solidFill>
                <a:srgbClr val="C00000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7214617" y="1527048"/>
            <a:ext cx="150590" cy="1152144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  <a:effectLst>
            <a:outerShdw blurRad="1270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313500" y="4734839"/>
            <a:ext cx="752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rgbClr val="C00000"/>
                </a:solidFill>
              </a:rPr>
              <a:t>B2STAGE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065729" y="4631048"/>
            <a:ext cx="75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rgbClr val="C00000"/>
                </a:solidFill>
              </a:rPr>
              <a:t>PRACE </a:t>
            </a:r>
            <a:r>
              <a:rPr lang="pl-PL" sz="900" b="1" dirty="0" err="1">
                <a:solidFill>
                  <a:srgbClr val="C00000"/>
                </a:solidFill>
              </a:rPr>
              <a:t>gridFTP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475851" y="1180799"/>
            <a:ext cx="75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rgbClr val="C00000"/>
                </a:solidFill>
              </a:rPr>
              <a:t>PRACE LDAP</a:t>
            </a:r>
            <a:endParaRPr lang="en-GB" sz="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500" dirty="0"/>
              <a:t>The work in progress was presented to EUDAT during developers meeting in October</a:t>
            </a:r>
            <a:endParaRPr lang="en-GB" sz="1200" dirty="0"/>
          </a:p>
          <a:p>
            <a:pPr lvl="1"/>
            <a:r>
              <a:rPr lang="en-GB" sz="1200" dirty="0"/>
              <a:t>The work was in general accepted and decided to be put in production</a:t>
            </a:r>
          </a:p>
          <a:p>
            <a:pPr lvl="1"/>
            <a:r>
              <a:rPr lang="en-GB" sz="1200" dirty="0"/>
              <a:t>Some enhancements were suggested (regarding efficiency in particular)</a:t>
            </a:r>
          </a:p>
          <a:p>
            <a:pPr lvl="1"/>
            <a:r>
              <a:rPr lang="en-GB" sz="1200" dirty="0"/>
              <a:t>Deployment agenda was agreed</a:t>
            </a:r>
          </a:p>
          <a:p>
            <a:r>
              <a:rPr lang="en-GB" sz="1500" dirty="0"/>
              <a:t>Implementation (including suggestions) finished in mid November</a:t>
            </a:r>
          </a:p>
          <a:p>
            <a:r>
              <a:rPr lang="en-GB" sz="1500" dirty="0"/>
              <a:t>Documentation in progress</a:t>
            </a:r>
          </a:p>
          <a:p>
            <a:r>
              <a:rPr lang="en-GB" sz="1500" dirty="0"/>
              <a:t>Deployment in a couple of production services planned until the end of December</a:t>
            </a:r>
          </a:p>
          <a:p>
            <a:r>
              <a:rPr lang="en-GB" sz="1500" dirty="0"/>
              <a:t>It is planned </a:t>
            </a:r>
            <a:r>
              <a:rPr lang="en-GB" sz="1500" dirty="0"/>
              <a:t>be shown in EUDAT final conference</a:t>
            </a:r>
            <a:r>
              <a:rPr lang="pl-PL" sz="1500" dirty="0"/>
              <a:t> </a:t>
            </a:r>
            <a:r>
              <a:rPr lang="pl-PL" sz="1500" dirty="0"/>
              <a:t>in January</a:t>
            </a:r>
          </a:p>
          <a:p>
            <a:r>
              <a:rPr lang="en-GB" sz="1500" dirty="0"/>
              <a:t>Real life tests, corrections, enhancements…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Status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365207" y="4804173"/>
            <a:ext cx="416719" cy="2059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76653F-B774-4D45-9490-B915790C7CA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pilot works with </a:t>
            </a:r>
            <a:r>
              <a:rPr lang="en-GB" dirty="0" err="1"/>
              <a:t>gridFTP</a:t>
            </a:r>
            <a:r>
              <a:rPr lang="en-GB" dirty="0"/>
              <a:t> B2STAGE</a:t>
            </a:r>
            <a:endParaRPr lang="pl-PL" dirty="0"/>
          </a:p>
          <a:p>
            <a:r>
              <a:rPr lang="en-GB" dirty="0"/>
              <a:t>The mechanism is general, so it can be plugged into HTTPS </a:t>
            </a:r>
            <a:r>
              <a:rPr lang="en-GB" dirty="0" smtClean="0"/>
              <a:t>B2STAGE -planned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Interfaces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365207" y="4804173"/>
            <a:ext cx="416719" cy="2059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76653F-B774-4D45-9490-B915790C7CA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784</Words>
  <Application>Microsoft Macintosh PowerPoint</Application>
  <PresentationFormat>On-screen Show (16:9)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Mangal</vt:lpstr>
      <vt:lpstr>Arial</vt:lpstr>
      <vt:lpstr>GEANT Association</vt:lpstr>
      <vt:lpstr>Thursday pilot session: 7-minutes</vt:lpstr>
      <vt:lpstr>6: DARIAH – EGI (1/3)</vt:lpstr>
      <vt:lpstr>6: DARIAH – EGI (2/3)</vt:lpstr>
      <vt:lpstr>6: DARIAH – EGI (3/3)</vt:lpstr>
      <vt:lpstr>EUDAT-PRACE Pilot </vt:lpstr>
      <vt:lpstr>Scenario</vt:lpstr>
      <vt:lpstr>PowerPoint Presentation</vt:lpstr>
      <vt:lpstr>Status</vt:lpstr>
      <vt:lpstr>Interfaces</vt:lpstr>
      <vt:lpstr>Group management in EUDAT</vt:lpstr>
      <vt:lpstr>User consent</vt:lpstr>
      <vt:lpstr>Lifescience AAI Pilot </vt:lpstr>
      <vt:lpstr>Aim</vt:lpstr>
      <vt:lpstr>Plan LS AAI Pilot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Licia Florio</cp:lastModifiedBy>
  <cp:revision>39</cp:revision>
  <dcterms:modified xsi:type="dcterms:W3CDTF">2017-11-23T21:34:23Z</dcterms:modified>
</cp:coreProperties>
</file>