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977F536-5BC4-49E2-AB86-E4CCD4C1BB5C}">
  <a:tblStyle styleId="{1977F536-5BC4-49E2-AB86-E4CCD4C1BB5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78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SzPct val="116666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SzPct val="116666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SzPct val="116666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SzPct val="116666"/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SzPct val="116666"/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SzPct val="116666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SzPct val="116666"/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SzPct val="116666"/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SzPct val="116666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SzPct val="116666"/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SzPct val="116666"/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SzPct val="116666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4920564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309901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4" name="Shape 94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720789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1" name="Shape 101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89724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8" name="Shape 118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755755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8" name="Shape 138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39154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SzPct val="77777"/>
              <a:buNone/>
              <a:defRPr sz="1800"/>
            </a:lvl2pPr>
            <a:lvl3pPr lvl="2" indent="0">
              <a:spcBef>
                <a:spcPts val="0"/>
              </a:spcBef>
              <a:buSzPct val="77777"/>
              <a:buNone/>
              <a:defRPr sz="1800"/>
            </a:lvl3pPr>
            <a:lvl4pPr lvl="3" indent="0">
              <a:spcBef>
                <a:spcPts val="0"/>
              </a:spcBef>
              <a:buSzPct val="77777"/>
              <a:buNone/>
              <a:defRPr sz="1800"/>
            </a:lvl4pPr>
            <a:lvl5pPr lvl="4" indent="0">
              <a:spcBef>
                <a:spcPts val="0"/>
              </a:spcBef>
              <a:buSzPct val="77777"/>
              <a:buNone/>
              <a:defRPr sz="1800"/>
            </a:lvl5pPr>
            <a:lvl6pPr lvl="5" indent="0">
              <a:spcBef>
                <a:spcPts val="0"/>
              </a:spcBef>
              <a:buSzPct val="77777"/>
              <a:buNone/>
              <a:defRPr sz="1800"/>
            </a:lvl6pPr>
            <a:lvl7pPr lvl="6" indent="0">
              <a:spcBef>
                <a:spcPts val="0"/>
              </a:spcBef>
              <a:buSzPct val="77777"/>
              <a:buNone/>
              <a:defRPr sz="1800"/>
            </a:lvl7pPr>
            <a:lvl8pPr lvl="7" indent="0">
              <a:spcBef>
                <a:spcPts val="0"/>
              </a:spcBef>
              <a:buSzPct val="77777"/>
              <a:buNone/>
              <a:defRPr sz="1800"/>
            </a:lvl8pPr>
            <a:lvl9pPr lvl="8" indent="0">
              <a:spcBef>
                <a:spcPts val="0"/>
              </a:spcBef>
              <a:buSzPct val="77777"/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16666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20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11111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125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125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125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125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125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125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SzPct val="116666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SzPct val="116666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31818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SzPct val="77777"/>
              <a:buNone/>
              <a:defRPr sz="1800"/>
            </a:lvl2pPr>
            <a:lvl3pPr lvl="2" indent="0">
              <a:spcBef>
                <a:spcPts val="0"/>
              </a:spcBef>
              <a:buSzPct val="77777"/>
              <a:buNone/>
              <a:defRPr sz="1800"/>
            </a:lvl3pPr>
            <a:lvl4pPr lvl="3" indent="0">
              <a:spcBef>
                <a:spcPts val="0"/>
              </a:spcBef>
              <a:buSzPct val="77777"/>
              <a:buNone/>
              <a:defRPr sz="1800"/>
            </a:lvl4pPr>
            <a:lvl5pPr lvl="4" indent="0">
              <a:spcBef>
                <a:spcPts val="0"/>
              </a:spcBef>
              <a:buSzPct val="77777"/>
              <a:buNone/>
              <a:defRPr sz="1800"/>
            </a:lvl5pPr>
            <a:lvl6pPr lvl="5" indent="0">
              <a:spcBef>
                <a:spcPts val="0"/>
              </a:spcBef>
              <a:buSzPct val="77777"/>
              <a:buNone/>
              <a:defRPr sz="1800"/>
            </a:lvl6pPr>
            <a:lvl7pPr lvl="6" indent="0">
              <a:spcBef>
                <a:spcPts val="0"/>
              </a:spcBef>
              <a:buSzPct val="77777"/>
              <a:buNone/>
              <a:defRPr sz="1800"/>
            </a:lvl7pPr>
            <a:lvl8pPr lvl="7" indent="0">
              <a:spcBef>
                <a:spcPts val="0"/>
              </a:spcBef>
              <a:buSzPct val="77777"/>
              <a:buNone/>
              <a:defRPr sz="1800"/>
            </a:lvl8pPr>
            <a:lvl9pPr lvl="8" indent="0">
              <a:spcBef>
                <a:spcPts val="0"/>
              </a:spcBef>
              <a:buSzPct val="77777"/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SzPct val="116666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SzPct val="116666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31818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SzPct val="77777"/>
              <a:buNone/>
              <a:defRPr sz="1800"/>
            </a:lvl2pPr>
            <a:lvl3pPr lvl="2" indent="0">
              <a:spcBef>
                <a:spcPts val="0"/>
              </a:spcBef>
              <a:buSzPct val="77777"/>
              <a:buNone/>
              <a:defRPr sz="1800"/>
            </a:lvl3pPr>
            <a:lvl4pPr lvl="3" indent="0">
              <a:spcBef>
                <a:spcPts val="0"/>
              </a:spcBef>
              <a:buSzPct val="77777"/>
              <a:buNone/>
              <a:defRPr sz="1800"/>
            </a:lvl4pPr>
            <a:lvl5pPr lvl="4" indent="0">
              <a:spcBef>
                <a:spcPts val="0"/>
              </a:spcBef>
              <a:buSzPct val="77777"/>
              <a:buNone/>
              <a:defRPr sz="1800"/>
            </a:lvl5pPr>
            <a:lvl6pPr lvl="5" indent="0">
              <a:spcBef>
                <a:spcPts val="0"/>
              </a:spcBef>
              <a:buSzPct val="77777"/>
              <a:buNone/>
              <a:defRPr sz="1800"/>
            </a:lvl6pPr>
            <a:lvl7pPr lvl="6" indent="0">
              <a:spcBef>
                <a:spcPts val="0"/>
              </a:spcBef>
              <a:buSzPct val="77777"/>
              <a:buNone/>
              <a:defRPr sz="1800"/>
            </a:lvl7pPr>
            <a:lvl8pPr lvl="7" indent="0">
              <a:spcBef>
                <a:spcPts val="0"/>
              </a:spcBef>
              <a:buSzPct val="77777"/>
              <a:buNone/>
              <a:defRPr sz="1800"/>
            </a:lvl8pPr>
            <a:lvl9pPr lvl="8" indent="0">
              <a:spcBef>
                <a:spcPts val="0"/>
              </a:spcBef>
              <a:buSzPct val="77777"/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SzPct val="116666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SzPct val="116666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31818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SzPct val="77777"/>
              <a:buNone/>
              <a:defRPr sz="1800"/>
            </a:lvl2pPr>
            <a:lvl3pPr lvl="2" indent="0">
              <a:spcBef>
                <a:spcPts val="0"/>
              </a:spcBef>
              <a:buSzPct val="77777"/>
              <a:buNone/>
              <a:defRPr sz="1800"/>
            </a:lvl3pPr>
            <a:lvl4pPr lvl="3" indent="0">
              <a:spcBef>
                <a:spcPts val="0"/>
              </a:spcBef>
              <a:buSzPct val="77777"/>
              <a:buNone/>
              <a:defRPr sz="1800"/>
            </a:lvl4pPr>
            <a:lvl5pPr lvl="4" indent="0">
              <a:spcBef>
                <a:spcPts val="0"/>
              </a:spcBef>
              <a:buSzPct val="77777"/>
              <a:buNone/>
              <a:defRPr sz="1800"/>
            </a:lvl5pPr>
            <a:lvl6pPr lvl="5" indent="0">
              <a:spcBef>
                <a:spcPts val="0"/>
              </a:spcBef>
              <a:buSzPct val="77777"/>
              <a:buNone/>
              <a:defRPr sz="1800"/>
            </a:lvl6pPr>
            <a:lvl7pPr lvl="6" indent="0">
              <a:spcBef>
                <a:spcPts val="0"/>
              </a:spcBef>
              <a:buSzPct val="77777"/>
              <a:buNone/>
              <a:defRPr sz="1800"/>
            </a:lvl7pPr>
            <a:lvl8pPr lvl="7" indent="0">
              <a:spcBef>
                <a:spcPts val="0"/>
              </a:spcBef>
              <a:buSzPct val="77777"/>
              <a:buNone/>
              <a:defRPr sz="1800"/>
            </a:lvl8pPr>
            <a:lvl9pPr lvl="8" indent="0">
              <a:spcBef>
                <a:spcPts val="0"/>
              </a:spcBef>
              <a:buSzPct val="77777"/>
              <a:buNone/>
              <a:defRPr sz="18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SzPct val="116666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SzPct val="116666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SzPct val="77777"/>
              <a:buNone/>
              <a:defRPr sz="1800"/>
            </a:lvl2pPr>
            <a:lvl3pPr lvl="2" indent="0">
              <a:spcBef>
                <a:spcPts val="0"/>
              </a:spcBef>
              <a:buSzPct val="77777"/>
              <a:buNone/>
              <a:defRPr sz="1800"/>
            </a:lvl3pPr>
            <a:lvl4pPr lvl="3" indent="0">
              <a:spcBef>
                <a:spcPts val="0"/>
              </a:spcBef>
              <a:buSzPct val="77777"/>
              <a:buNone/>
              <a:defRPr sz="1800"/>
            </a:lvl4pPr>
            <a:lvl5pPr lvl="4" indent="0">
              <a:spcBef>
                <a:spcPts val="0"/>
              </a:spcBef>
              <a:buSzPct val="77777"/>
              <a:buNone/>
              <a:defRPr sz="1800"/>
            </a:lvl5pPr>
            <a:lvl6pPr lvl="5" indent="0">
              <a:spcBef>
                <a:spcPts val="0"/>
              </a:spcBef>
              <a:buSzPct val="77777"/>
              <a:buNone/>
              <a:defRPr sz="1800"/>
            </a:lvl6pPr>
            <a:lvl7pPr lvl="6" indent="0">
              <a:spcBef>
                <a:spcPts val="0"/>
              </a:spcBef>
              <a:buSzPct val="77777"/>
              <a:buNone/>
              <a:defRPr sz="1800"/>
            </a:lvl7pPr>
            <a:lvl8pPr lvl="7" indent="0">
              <a:spcBef>
                <a:spcPts val="0"/>
              </a:spcBef>
              <a:buSzPct val="77777"/>
              <a:buNone/>
              <a:defRPr sz="1800"/>
            </a:lvl8pPr>
            <a:lvl9pPr lvl="8" indent="0">
              <a:spcBef>
                <a:spcPts val="0"/>
              </a:spcBef>
              <a:buSzPct val="77777"/>
              <a:buNone/>
              <a:defRPr sz="1800"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rgbClr val="888888"/>
              </a:buClr>
              <a:buSzPct val="116666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SzPct val="120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SzPct val="111111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SzPct val="1125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SzPct val="1125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SzPct val="1125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SzPct val="1125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SzPct val="1125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SzPct val="1125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SzPct val="116666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SzPct val="116666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31818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SzPct val="77777"/>
              <a:buNone/>
              <a:defRPr sz="1800"/>
            </a:lvl2pPr>
            <a:lvl3pPr lvl="2" indent="0">
              <a:spcBef>
                <a:spcPts val="0"/>
              </a:spcBef>
              <a:buSzPct val="77777"/>
              <a:buNone/>
              <a:defRPr sz="1800"/>
            </a:lvl3pPr>
            <a:lvl4pPr lvl="3" indent="0">
              <a:spcBef>
                <a:spcPts val="0"/>
              </a:spcBef>
              <a:buSzPct val="77777"/>
              <a:buNone/>
              <a:defRPr sz="1800"/>
            </a:lvl4pPr>
            <a:lvl5pPr lvl="4" indent="0">
              <a:spcBef>
                <a:spcPts val="0"/>
              </a:spcBef>
              <a:buSzPct val="77777"/>
              <a:buNone/>
              <a:defRPr sz="1800"/>
            </a:lvl5pPr>
            <a:lvl6pPr lvl="5" indent="0">
              <a:spcBef>
                <a:spcPts val="0"/>
              </a:spcBef>
              <a:buSzPct val="77777"/>
              <a:buNone/>
              <a:defRPr sz="1800"/>
            </a:lvl6pPr>
            <a:lvl7pPr lvl="6" indent="0">
              <a:spcBef>
                <a:spcPts val="0"/>
              </a:spcBef>
              <a:buSzPct val="77777"/>
              <a:buNone/>
              <a:defRPr sz="1800"/>
            </a:lvl7pPr>
            <a:lvl8pPr lvl="7" indent="0">
              <a:spcBef>
                <a:spcPts val="0"/>
              </a:spcBef>
              <a:buSzPct val="77777"/>
              <a:buNone/>
              <a:defRPr sz="1800"/>
            </a:lvl8pPr>
            <a:lvl9pPr lvl="8" indent="0">
              <a:spcBef>
                <a:spcPts val="0"/>
              </a:spcBef>
              <a:buSzPct val="77777"/>
              <a:buNone/>
              <a:defRPr sz="1800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SzPct val="116666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SzPct val="116666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31818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SzPct val="77777"/>
              <a:buNone/>
              <a:defRPr sz="1800"/>
            </a:lvl2pPr>
            <a:lvl3pPr lvl="2" indent="0">
              <a:spcBef>
                <a:spcPts val="0"/>
              </a:spcBef>
              <a:buSzPct val="77777"/>
              <a:buNone/>
              <a:defRPr sz="1800"/>
            </a:lvl3pPr>
            <a:lvl4pPr lvl="3" indent="0">
              <a:spcBef>
                <a:spcPts val="0"/>
              </a:spcBef>
              <a:buSzPct val="77777"/>
              <a:buNone/>
              <a:defRPr sz="1800"/>
            </a:lvl4pPr>
            <a:lvl5pPr lvl="4" indent="0">
              <a:spcBef>
                <a:spcPts val="0"/>
              </a:spcBef>
              <a:buSzPct val="77777"/>
              <a:buNone/>
              <a:defRPr sz="1800"/>
            </a:lvl5pPr>
            <a:lvl6pPr lvl="5" indent="0">
              <a:spcBef>
                <a:spcPts val="0"/>
              </a:spcBef>
              <a:buSzPct val="77777"/>
              <a:buNone/>
              <a:defRPr sz="1800"/>
            </a:lvl6pPr>
            <a:lvl7pPr lvl="6" indent="0">
              <a:spcBef>
                <a:spcPts val="0"/>
              </a:spcBef>
              <a:buSzPct val="77777"/>
              <a:buNone/>
              <a:defRPr sz="1800"/>
            </a:lvl7pPr>
            <a:lvl8pPr lvl="7" indent="0">
              <a:spcBef>
                <a:spcPts val="0"/>
              </a:spcBef>
              <a:buSzPct val="77777"/>
              <a:buNone/>
              <a:defRPr sz="1800"/>
            </a:lvl8pPr>
            <a:lvl9pPr lvl="8" indent="0">
              <a:spcBef>
                <a:spcPts val="0"/>
              </a:spcBef>
              <a:buSzPct val="77777"/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16666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20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11111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125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125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125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125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125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125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16666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20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11111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125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125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125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125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125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125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SzPct val="116666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SzPct val="116666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31818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SzPct val="77777"/>
              <a:buNone/>
              <a:defRPr sz="1800"/>
            </a:lvl2pPr>
            <a:lvl3pPr lvl="2" indent="0">
              <a:spcBef>
                <a:spcPts val="0"/>
              </a:spcBef>
              <a:buSzPct val="77777"/>
              <a:buNone/>
              <a:defRPr sz="1800"/>
            </a:lvl3pPr>
            <a:lvl4pPr lvl="3" indent="0">
              <a:spcBef>
                <a:spcPts val="0"/>
              </a:spcBef>
              <a:buSzPct val="77777"/>
              <a:buNone/>
              <a:defRPr sz="1800"/>
            </a:lvl4pPr>
            <a:lvl5pPr lvl="4" indent="0">
              <a:spcBef>
                <a:spcPts val="0"/>
              </a:spcBef>
              <a:buSzPct val="77777"/>
              <a:buNone/>
              <a:defRPr sz="1800"/>
            </a:lvl5pPr>
            <a:lvl6pPr lvl="5" indent="0">
              <a:spcBef>
                <a:spcPts val="0"/>
              </a:spcBef>
              <a:buSzPct val="77777"/>
              <a:buNone/>
              <a:defRPr sz="1800"/>
            </a:lvl6pPr>
            <a:lvl7pPr lvl="6" indent="0">
              <a:spcBef>
                <a:spcPts val="0"/>
              </a:spcBef>
              <a:buSzPct val="77777"/>
              <a:buNone/>
              <a:defRPr sz="1800"/>
            </a:lvl7pPr>
            <a:lvl8pPr lvl="7" indent="0">
              <a:spcBef>
                <a:spcPts val="0"/>
              </a:spcBef>
              <a:buSzPct val="77777"/>
              <a:buNone/>
              <a:defRPr sz="1800"/>
            </a:lvl8pPr>
            <a:lvl9pPr lvl="8" indent="0">
              <a:spcBef>
                <a:spcPts val="0"/>
              </a:spcBef>
              <a:buSzPct val="77777"/>
              <a:buNone/>
              <a:defRPr sz="1800"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SzPct val="116666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SzPct val="116666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SzPct val="116666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SzPct val="116666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4375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SzPct val="77777"/>
              <a:buNone/>
              <a:defRPr sz="1800"/>
            </a:lvl2pPr>
            <a:lvl3pPr lvl="2" indent="0">
              <a:spcBef>
                <a:spcPts val="0"/>
              </a:spcBef>
              <a:buSzPct val="77777"/>
              <a:buNone/>
              <a:defRPr sz="1800"/>
            </a:lvl3pPr>
            <a:lvl4pPr lvl="3" indent="0">
              <a:spcBef>
                <a:spcPts val="0"/>
              </a:spcBef>
              <a:buSzPct val="77777"/>
              <a:buNone/>
              <a:defRPr sz="1800"/>
            </a:lvl4pPr>
            <a:lvl5pPr lvl="4" indent="0">
              <a:spcBef>
                <a:spcPts val="0"/>
              </a:spcBef>
              <a:buSzPct val="77777"/>
              <a:buNone/>
              <a:defRPr sz="1800"/>
            </a:lvl5pPr>
            <a:lvl6pPr lvl="5" indent="0">
              <a:spcBef>
                <a:spcPts val="0"/>
              </a:spcBef>
              <a:buSzPct val="77777"/>
              <a:buNone/>
              <a:defRPr sz="1800"/>
            </a:lvl6pPr>
            <a:lvl7pPr lvl="6" indent="0">
              <a:spcBef>
                <a:spcPts val="0"/>
              </a:spcBef>
              <a:buSzPct val="77777"/>
              <a:buNone/>
              <a:defRPr sz="1800"/>
            </a:lvl7pPr>
            <a:lvl8pPr lvl="7" indent="0">
              <a:spcBef>
                <a:spcPts val="0"/>
              </a:spcBef>
              <a:buSzPct val="77777"/>
              <a:buNone/>
              <a:defRPr sz="1800"/>
            </a:lvl8pPr>
            <a:lvl9pPr lvl="8" indent="0">
              <a:spcBef>
                <a:spcPts val="0"/>
              </a:spcBef>
              <a:buSzPct val="77777"/>
              <a:buNone/>
              <a:defRPr sz="1800"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228600" marR="0" lvl="0" indent="-254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508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750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71428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66666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80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80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80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80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80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80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SzPct val="116666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SzPct val="116666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4375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SzPct val="77777"/>
              <a:buNone/>
              <a:defRPr sz="1800"/>
            </a:lvl2pPr>
            <a:lvl3pPr lvl="2" indent="0">
              <a:spcBef>
                <a:spcPts val="0"/>
              </a:spcBef>
              <a:buSzPct val="77777"/>
              <a:buNone/>
              <a:defRPr sz="1800"/>
            </a:lvl3pPr>
            <a:lvl4pPr lvl="3" indent="0">
              <a:spcBef>
                <a:spcPts val="0"/>
              </a:spcBef>
              <a:buSzPct val="77777"/>
              <a:buNone/>
              <a:defRPr sz="1800"/>
            </a:lvl4pPr>
            <a:lvl5pPr lvl="4" indent="0">
              <a:spcBef>
                <a:spcPts val="0"/>
              </a:spcBef>
              <a:buSzPct val="77777"/>
              <a:buNone/>
              <a:defRPr sz="1800"/>
            </a:lvl5pPr>
            <a:lvl6pPr lvl="5" indent="0">
              <a:spcBef>
                <a:spcPts val="0"/>
              </a:spcBef>
              <a:buSzPct val="77777"/>
              <a:buNone/>
              <a:defRPr sz="1800"/>
            </a:lvl6pPr>
            <a:lvl7pPr lvl="6" indent="0">
              <a:spcBef>
                <a:spcPts val="0"/>
              </a:spcBef>
              <a:buSzPct val="77777"/>
              <a:buNone/>
              <a:defRPr sz="1800"/>
            </a:lvl7pPr>
            <a:lvl8pPr lvl="7" indent="0">
              <a:spcBef>
                <a:spcPts val="0"/>
              </a:spcBef>
              <a:buSzPct val="77777"/>
              <a:buNone/>
              <a:defRPr sz="1800"/>
            </a:lvl8pPr>
            <a:lvl9pPr lvl="8" indent="0">
              <a:spcBef>
                <a:spcPts val="0"/>
              </a:spcBef>
              <a:buSzPct val="77777"/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4375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500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58333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70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70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70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70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70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70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750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71428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66666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80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80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80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80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80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80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SzPct val="116666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SzPct val="116666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31818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SzPct val="77777"/>
              <a:buNone/>
              <a:defRPr sz="1800"/>
            </a:lvl2pPr>
            <a:lvl3pPr lvl="2" indent="0">
              <a:spcBef>
                <a:spcPts val="0"/>
              </a:spcBef>
              <a:buSzPct val="77777"/>
              <a:buNone/>
              <a:defRPr sz="1800"/>
            </a:lvl3pPr>
            <a:lvl4pPr lvl="3" indent="0">
              <a:spcBef>
                <a:spcPts val="0"/>
              </a:spcBef>
              <a:buSzPct val="77777"/>
              <a:buNone/>
              <a:defRPr sz="1800"/>
            </a:lvl4pPr>
            <a:lvl5pPr lvl="4" indent="0">
              <a:spcBef>
                <a:spcPts val="0"/>
              </a:spcBef>
              <a:buSzPct val="77777"/>
              <a:buNone/>
              <a:defRPr sz="1800"/>
            </a:lvl5pPr>
            <a:lvl6pPr lvl="5" indent="0">
              <a:spcBef>
                <a:spcPts val="0"/>
              </a:spcBef>
              <a:buSzPct val="77777"/>
              <a:buNone/>
              <a:defRPr sz="1800"/>
            </a:lvl6pPr>
            <a:lvl7pPr lvl="6" indent="0">
              <a:spcBef>
                <a:spcPts val="0"/>
              </a:spcBef>
              <a:buSzPct val="77777"/>
              <a:buNone/>
              <a:defRPr sz="1800"/>
            </a:lvl7pPr>
            <a:lvl8pPr lvl="7" indent="0">
              <a:spcBef>
                <a:spcPts val="0"/>
              </a:spcBef>
              <a:buSzPct val="77777"/>
              <a:buNone/>
              <a:defRPr sz="1800"/>
            </a:lvl8pPr>
            <a:lvl9pPr lvl="8" indent="0">
              <a:spcBef>
                <a:spcPts val="0"/>
              </a:spcBef>
              <a:buSzPct val="77777"/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SzPct val="116666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SzPct val="116666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SzPct val="77777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ikael.linden@csc.fi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goo.gl/WHjEb2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ctrTitle"/>
          </p:nvPr>
        </p:nvSpPr>
        <p:spPr>
          <a:xfrm>
            <a:off x="1524000" y="2290353"/>
            <a:ext cx="9144000" cy="36315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5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REFEDS Assurance </a:t>
            </a:r>
            <a:br>
              <a:rPr lang="en-US" sz="5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5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Framework</a:t>
            </a:r>
            <a:br>
              <a:rPr lang="en-US" sz="5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en-US" sz="5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2430" smtClean="0"/>
              <a:t>AARC2 </a:t>
            </a:r>
            <a:r>
              <a:rPr lang="en-US" sz="2430" smtClean="0"/>
              <a:t>AHM </a:t>
            </a:r>
            <a:r>
              <a:rPr lang="en-US" sz="2430" dirty="0" smtClean="0"/>
              <a:t>21-23 Nov 2017</a:t>
            </a:r>
            <a:endParaRPr lang="en-US" sz="2430" dirty="0"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243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Mikael Linden, REFEDS assurance </a:t>
            </a:r>
            <a:r>
              <a:rPr lang="en-US" sz="243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wg</a:t>
            </a:r>
            <a:r>
              <a:rPr lang="en-US" sz="243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chair</a:t>
            </a:r>
            <a:br>
              <a:rPr lang="en-US" sz="243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430" b="0" i="0" u="sng" strike="noStrike" cap="none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mikael.linden@csc.fi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243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243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en-US" sz="243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9" name="Shape 8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502694" y="355601"/>
            <a:ext cx="3086100" cy="990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Shape 90" descr="Macintosh HD:Users:florio:Desktop:REFEDS-lines-small.eps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9948863" y="5213350"/>
            <a:ext cx="2243137" cy="1644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Shape 91" descr="Macintosh HD:Users:florio:Desktop:REFEDS-lines-small.eps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 rot="10800000">
            <a:off x="0" y="0"/>
            <a:ext cx="2243137" cy="1644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32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Short history</a:t>
            </a:r>
            <a:endParaRPr lang="en-US" sz="32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11/2015 AARC publishes minimal  </a:t>
            </a:r>
            <a:r>
              <a:rPr lang="en-US" sz="2800" b="0" i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LoA</a:t>
            </a:r>
            <a:r>
              <a:rPr lang="en-US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requirements for low-risk research</a:t>
            </a:r>
          </a:p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6/2016 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REFEDS </a:t>
            </a:r>
            <a:r>
              <a:rPr lang="en-US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establishes 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Assurance working </a:t>
            </a:r>
            <a:r>
              <a:rPr lang="en-US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group</a:t>
            </a:r>
          </a:p>
          <a:p>
            <a:pPr lvl="1" indent="-228600">
              <a:spcBef>
                <a:spcPts val="0"/>
              </a:spcBef>
            </a:pPr>
            <a:r>
              <a:rPr lang="en-US" sz="2400" dirty="0" smtClean="0"/>
              <a:t>To write a specification to meet the requirements</a:t>
            </a:r>
            <a:endParaRPr lang="en-US" sz="2400" b="0" i="0" u="none" strike="noStrike" cap="none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dirty="0" smtClean="0"/>
              <a:t>4-6/2017 Public consultation on the 1</a:t>
            </a:r>
            <a:r>
              <a:rPr lang="en-US" baseline="30000" dirty="0" smtClean="0"/>
              <a:t>st</a:t>
            </a:r>
            <a:r>
              <a:rPr lang="en-US" dirty="0" smtClean="0"/>
              <a:t> draft of  the REFEDS Assurance Framework (RAF)</a:t>
            </a:r>
          </a:p>
          <a:p>
            <a:pPr lvl="1" indent="-228600">
              <a:spcBef>
                <a:spcPts val="0"/>
              </a:spcBef>
            </a:pPr>
            <a:r>
              <a:rPr lang="en-US" dirty="0" smtClean="0"/>
              <a:t>25 comments received and now resolved</a:t>
            </a:r>
          </a:p>
          <a:p>
            <a:pPr lvl="1" indent="-228600">
              <a:spcBef>
                <a:spcPts val="0"/>
              </a:spcBef>
            </a:pPr>
            <a:r>
              <a:rPr lang="fi-FI" smtClean="0">
                <a:hlinkClick r:id="rId3"/>
              </a:rPr>
              <a:t>https</a:t>
            </a:r>
            <a:r>
              <a:rPr lang="fi-FI" dirty="0">
                <a:hlinkClick r:id="rId3"/>
              </a:rPr>
              <a:t>://goo.gl/WHjEb2</a:t>
            </a: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endParaRPr lang="en-US" dirty="0" smtClean="0"/>
          </a:p>
          <a:p>
            <a:pPr lvl="1" indent="-228600">
              <a:spcBef>
                <a:spcPts val="0"/>
              </a:spcBef>
            </a:pPr>
            <a:endParaRPr lang="en-US"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REFEDS assurance </a:t>
            </a:r>
            <a:r>
              <a:rPr lang="en-US" sz="4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fw</a:t>
            </a:r>
            <a:r>
              <a:rPr lang="en-US" sz="4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en-US" dirty="0"/>
              <a:t>four dimensions of </a:t>
            </a:r>
            <a:r>
              <a:rPr lang="en-US" sz="4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LoA</a:t>
            </a:r>
            <a:endParaRPr lang="en-US" sz="4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Shape 104"/>
          <p:cNvSpPr/>
          <p:nvPr/>
        </p:nvSpPr>
        <p:spPr>
          <a:xfrm>
            <a:off x="985838" y="1690689"/>
            <a:ext cx="2428875" cy="4710112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Identifiers</a:t>
            </a:r>
          </a:p>
        </p:txBody>
      </p:sp>
      <p:sp>
        <p:nvSpPr>
          <p:cNvPr id="105" name="Shape 105"/>
          <p:cNvSpPr/>
          <p:nvPr/>
        </p:nvSpPr>
        <p:spPr>
          <a:xfrm>
            <a:off x="3667125" y="1690689"/>
            <a:ext cx="2428875" cy="4710112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ID proofing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endParaRPr sz="2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Shape 106"/>
          <p:cNvSpPr/>
          <p:nvPr/>
        </p:nvSpPr>
        <p:spPr>
          <a:xfrm>
            <a:off x="6348412" y="1690689"/>
            <a:ext cx="2428875" cy="4710112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Authentication</a:t>
            </a:r>
          </a:p>
        </p:txBody>
      </p:sp>
      <p:sp>
        <p:nvSpPr>
          <p:cNvPr id="107" name="Shape 107"/>
          <p:cNvSpPr/>
          <p:nvPr/>
        </p:nvSpPr>
        <p:spPr>
          <a:xfrm>
            <a:off x="8924925" y="1690689"/>
            <a:ext cx="2428875" cy="4710112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Attributes</a:t>
            </a:r>
          </a:p>
        </p:txBody>
      </p:sp>
      <p:sp>
        <p:nvSpPr>
          <p:cNvPr id="108" name="Shape 108"/>
          <p:cNvSpPr/>
          <p:nvPr/>
        </p:nvSpPr>
        <p:spPr>
          <a:xfrm>
            <a:off x="1200150" y="2514599"/>
            <a:ext cx="2000250" cy="105727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31538F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 is unique, personal and traceable</a:t>
            </a:r>
          </a:p>
        </p:txBody>
      </p:sp>
      <p:sp>
        <p:nvSpPr>
          <p:cNvPr id="109" name="Shape 109"/>
          <p:cNvSpPr/>
          <p:nvPr/>
        </p:nvSpPr>
        <p:spPr>
          <a:xfrm>
            <a:off x="1200150" y="3757612"/>
            <a:ext cx="2000250" cy="105727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31538F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ePPN is unique, personal and traceable</a:t>
            </a:r>
          </a:p>
        </p:txBody>
      </p:sp>
      <p:sp>
        <p:nvSpPr>
          <p:cNvPr id="110" name="Shape 110"/>
          <p:cNvSpPr/>
          <p:nvPr/>
        </p:nvSpPr>
        <p:spPr>
          <a:xfrm>
            <a:off x="3881437" y="2514599"/>
            <a:ext cx="2000250" cy="105727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31538F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Good enough for institution’s local systems</a:t>
            </a:r>
          </a:p>
        </p:txBody>
      </p:sp>
      <p:sp>
        <p:nvSpPr>
          <p:cNvPr id="111" name="Shape 111"/>
          <p:cNvSpPr/>
          <p:nvPr/>
        </p:nvSpPr>
        <p:spPr>
          <a:xfrm>
            <a:off x="3881437" y="3757611"/>
            <a:ext cx="2000250" cy="105727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31538F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Assumed</a:t>
            </a:r>
            <a:b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(e.g. postal credential delivery)</a:t>
            </a:r>
          </a:p>
        </p:txBody>
      </p:sp>
      <p:sp>
        <p:nvSpPr>
          <p:cNvPr id="112" name="Shape 112"/>
          <p:cNvSpPr/>
          <p:nvPr/>
        </p:nvSpPr>
        <p:spPr>
          <a:xfrm>
            <a:off x="3881437" y="4964905"/>
            <a:ext cx="2000250" cy="105727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31538F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Verified 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(e.g. F2F)</a:t>
            </a:r>
          </a:p>
        </p:txBody>
      </p:sp>
      <p:sp>
        <p:nvSpPr>
          <p:cNvPr id="113" name="Shape 113"/>
          <p:cNvSpPr/>
          <p:nvPr/>
        </p:nvSpPr>
        <p:spPr>
          <a:xfrm>
            <a:off x="6562724" y="2514599"/>
            <a:ext cx="2000250" cy="105727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31538F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Capacity for </a:t>
            </a:r>
            <a:b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single-factor authentication</a:t>
            </a:r>
            <a:endParaRPr lang="en-US"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Shape 114"/>
          <p:cNvSpPr/>
          <p:nvPr/>
        </p:nvSpPr>
        <p:spPr>
          <a:xfrm>
            <a:off x="6562724" y="3757612"/>
            <a:ext cx="2000250" cy="105727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31538F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Capacity for </a:t>
            </a:r>
            <a:b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multi-factor </a:t>
            </a: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authentication</a:t>
            </a:r>
            <a:endParaRPr lang="en-US"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Shape 115"/>
          <p:cNvSpPr/>
          <p:nvPr/>
        </p:nvSpPr>
        <p:spPr>
          <a:xfrm>
            <a:off x="9139237" y="2514599"/>
            <a:ext cx="2000250" cy="105727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31538F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Accurate and fresh affiliation information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”Cappuccino” profile for low risk use </a:t>
            </a:r>
            <a:r>
              <a:rPr lang="en-US" sz="44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cases </a:t>
            </a:r>
            <a:r>
              <a:rPr lang="en-US" sz="32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(c.f. AARC1 MNA3.1 “minimal requirements”)</a:t>
            </a:r>
            <a:endParaRPr lang="en-US" sz="4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Shape 121"/>
          <p:cNvSpPr/>
          <p:nvPr/>
        </p:nvSpPr>
        <p:spPr>
          <a:xfrm>
            <a:off x="985838" y="1690689"/>
            <a:ext cx="2428875" cy="4710112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Identifiers</a:t>
            </a:r>
          </a:p>
        </p:txBody>
      </p:sp>
      <p:sp>
        <p:nvSpPr>
          <p:cNvPr id="122" name="Shape 122"/>
          <p:cNvSpPr/>
          <p:nvPr/>
        </p:nvSpPr>
        <p:spPr>
          <a:xfrm>
            <a:off x="3667125" y="1690689"/>
            <a:ext cx="2428875" cy="4710112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ID proofing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endParaRPr sz="2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Shape 123"/>
          <p:cNvSpPr/>
          <p:nvPr/>
        </p:nvSpPr>
        <p:spPr>
          <a:xfrm>
            <a:off x="6348412" y="1690689"/>
            <a:ext cx="2428875" cy="4710112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Authentication</a:t>
            </a:r>
          </a:p>
        </p:txBody>
      </p:sp>
      <p:sp>
        <p:nvSpPr>
          <p:cNvPr id="124" name="Shape 124"/>
          <p:cNvSpPr/>
          <p:nvPr/>
        </p:nvSpPr>
        <p:spPr>
          <a:xfrm>
            <a:off x="8924925" y="1690689"/>
            <a:ext cx="2428875" cy="4710112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Attributes</a:t>
            </a:r>
          </a:p>
        </p:txBody>
      </p:sp>
      <p:sp>
        <p:nvSpPr>
          <p:cNvPr id="125" name="Shape 125"/>
          <p:cNvSpPr/>
          <p:nvPr/>
        </p:nvSpPr>
        <p:spPr>
          <a:xfrm>
            <a:off x="1200150" y="2514599"/>
            <a:ext cx="2000250" cy="1057275"/>
          </a:xfrm>
          <a:prstGeom prst="rect">
            <a:avLst/>
          </a:prstGeom>
          <a:solidFill>
            <a:srgbClr val="FFFF00"/>
          </a:solidFill>
          <a:ln w="12700" cap="flat" cmpd="sng">
            <a:solidFill>
              <a:srgbClr val="31538F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 is unique, personal and traceable</a:t>
            </a:r>
          </a:p>
        </p:txBody>
      </p:sp>
      <p:sp>
        <p:nvSpPr>
          <p:cNvPr id="126" name="Shape 126"/>
          <p:cNvSpPr/>
          <p:nvPr/>
        </p:nvSpPr>
        <p:spPr>
          <a:xfrm>
            <a:off x="1200150" y="3757612"/>
            <a:ext cx="2000250" cy="105727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31538F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ePPN is unique, personal and traceable</a:t>
            </a:r>
          </a:p>
        </p:txBody>
      </p:sp>
      <p:sp>
        <p:nvSpPr>
          <p:cNvPr id="127" name="Shape 127"/>
          <p:cNvSpPr/>
          <p:nvPr/>
        </p:nvSpPr>
        <p:spPr>
          <a:xfrm>
            <a:off x="3881437" y="2514599"/>
            <a:ext cx="2000250" cy="105727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31538F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Good enough for institution’s local systems</a:t>
            </a:r>
          </a:p>
        </p:txBody>
      </p:sp>
      <p:sp>
        <p:nvSpPr>
          <p:cNvPr id="128" name="Shape 128"/>
          <p:cNvSpPr/>
          <p:nvPr/>
        </p:nvSpPr>
        <p:spPr>
          <a:xfrm>
            <a:off x="3881437" y="3757611"/>
            <a:ext cx="2000250" cy="1057275"/>
          </a:xfrm>
          <a:prstGeom prst="rect">
            <a:avLst/>
          </a:prstGeom>
          <a:solidFill>
            <a:srgbClr val="FFFF00"/>
          </a:solidFill>
          <a:ln w="12700" cap="flat" cmpd="sng">
            <a:solidFill>
              <a:srgbClr val="31538F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Assumed</a:t>
            </a:r>
            <a:b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(e.g. postal credential delivery)</a:t>
            </a:r>
          </a:p>
        </p:txBody>
      </p:sp>
      <p:sp>
        <p:nvSpPr>
          <p:cNvPr id="129" name="Shape 129"/>
          <p:cNvSpPr/>
          <p:nvPr/>
        </p:nvSpPr>
        <p:spPr>
          <a:xfrm>
            <a:off x="3881437" y="4964905"/>
            <a:ext cx="2000250" cy="105727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31538F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Verified 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(e.g. F2F)</a:t>
            </a:r>
          </a:p>
        </p:txBody>
      </p:sp>
      <p:sp>
        <p:nvSpPr>
          <p:cNvPr id="130" name="Shape 130"/>
          <p:cNvSpPr/>
          <p:nvPr/>
        </p:nvSpPr>
        <p:spPr>
          <a:xfrm>
            <a:off x="6562724" y="2514599"/>
            <a:ext cx="2000250" cy="1057275"/>
          </a:xfrm>
          <a:prstGeom prst="rect">
            <a:avLst/>
          </a:prstGeom>
          <a:solidFill>
            <a:srgbClr val="FFFF00"/>
          </a:solidFill>
          <a:ln w="12700" cap="flat" cmpd="sng">
            <a:solidFill>
              <a:srgbClr val="31538F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lvl="0" algn="ctr">
              <a:buSzPct val="25000"/>
            </a:pP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Capacity for </a:t>
            </a:r>
            <a:b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single-factor authentication</a:t>
            </a:r>
          </a:p>
        </p:txBody>
      </p:sp>
      <p:sp>
        <p:nvSpPr>
          <p:cNvPr id="131" name="Shape 131"/>
          <p:cNvSpPr/>
          <p:nvPr/>
        </p:nvSpPr>
        <p:spPr>
          <a:xfrm>
            <a:off x="6562724" y="3757612"/>
            <a:ext cx="2000250" cy="105727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31538F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lvl="0" algn="ctr">
              <a:buSzPct val="25000"/>
            </a:pP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Capacity for </a:t>
            </a:r>
            <a:b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multi-factor </a:t>
            </a:r>
            <a:b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authentication</a:t>
            </a:r>
          </a:p>
        </p:txBody>
      </p:sp>
      <p:sp>
        <p:nvSpPr>
          <p:cNvPr id="132" name="Shape 132"/>
          <p:cNvSpPr/>
          <p:nvPr/>
        </p:nvSpPr>
        <p:spPr>
          <a:xfrm>
            <a:off x="9139237" y="2514599"/>
            <a:ext cx="2000250" cy="1057275"/>
          </a:xfrm>
          <a:prstGeom prst="rect">
            <a:avLst/>
          </a:prstGeom>
          <a:solidFill>
            <a:srgbClr val="FFFF00"/>
          </a:solidFill>
          <a:ln w="12700" cap="flat" cmpd="sng">
            <a:solidFill>
              <a:srgbClr val="31538F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Accurate and fresh affiliation information</a:t>
            </a:r>
          </a:p>
        </p:txBody>
      </p:sp>
      <p:cxnSp>
        <p:nvCxnSpPr>
          <p:cNvPr id="133" name="Shape 133"/>
          <p:cNvCxnSpPr>
            <a:endCxn id="128" idx="1"/>
          </p:cNvCxnSpPr>
          <p:nvPr/>
        </p:nvCxnSpPr>
        <p:spPr>
          <a:xfrm>
            <a:off x="3200437" y="3043348"/>
            <a:ext cx="681000" cy="1242900"/>
          </a:xfrm>
          <a:prstGeom prst="straightConnector1">
            <a:avLst/>
          </a:prstGeom>
          <a:noFill/>
          <a:ln w="7620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134" name="Shape 134"/>
          <p:cNvCxnSpPr>
            <a:stCxn id="128" idx="3"/>
            <a:endCxn id="130" idx="1"/>
          </p:cNvCxnSpPr>
          <p:nvPr/>
        </p:nvCxnSpPr>
        <p:spPr>
          <a:xfrm rot="10800000" flipH="1">
            <a:off x="5881687" y="3043348"/>
            <a:ext cx="681000" cy="1242900"/>
          </a:xfrm>
          <a:prstGeom prst="straightConnector1">
            <a:avLst/>
          </a:prstGeom>
          <a:noFill/>
          <a:ln w="7620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135" name="Shape 135"/>
          <p:cNvCxnSpPr>
            <a:stCxn id="130" idx="3"/>
            <a:endCxn id="132" idx="1"/>
          </p:cNvCxnSpPr>
          <p:nvPr/>
        </p:nvCxnSpPr>
        <p:spPr>
          <a:xfrm>
            <a:off x="8562974" y="3043237"/>
            <a:ext cx="576300" cy="0"/>
          </a:xfrm>
          <a:prstGeom prst="straightConnector1">
            <a:avLst/>
          </a:prstGeom>
          <a:noFill/>
          <a:ln w="7620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”Espresso” profile for demanding use cases</a:t>
            </a:r>
          </a:p>
        </p:txBody>
      </p:sp>
      <p:sp>
        <p:nvSpPr>
          <p:cNvPr id="141" name="Shape 141"/>
          <p:cNvSpPr/>
          <p:nvPr/>
        </p:nvSpPr>
        <p:spPr>
          <a:xfrm>
            <a:off x="985838" y="1690689"/>
            <a:ext cx="2428875" cy="4710112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Identifiers</a:t>
            </a:r>
          </a:p>
        </p:txBody>
      </p:sp>
      <p:sp>
        <p:nvSpPr>
          <p:cNvPr id="142" name="Shape 142"/>
          <p:cNvSpPr/>
          <p:nvPr/>
        </p:nvSpPr>
        <p:spPr>
          <a:xfrm>
            <a:off x="3667125" y="1690689"/>
            <a:ext cx="2428875" cy="4710112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ID proofing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endParaRPr sz="2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Shape 143"/>
          <p:cNvSpPr/>
          <p:nvPr/>
        </p:nvSpPr>
        <p:spPr>
          <a:xfrm>
            <a:off x="6348412" y="1690689"/>
            <a:ext cx="2428875" cy="4710112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Authentication</a:t>
            </a:r>
          </a:p>
        </p:txBody>
      </p:sp>
      <p:sp>
        <p:nvSpPr>
          <p:cNvPr id="144" name="Shape 144"/>
          <p:cNvSpPr/>
          <p:nvPr/>
        </p:nvSpPr>
        <p:spPr>
          <a:xfrm>
            <a:off x="8924925" y="1690689"/>
            <a:ext cx="2428875" cy="4710112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Attributes</a:t>
            </a:r>
          </a:p>
        </p:txBody>
      </p:sp>
      <p:sp>
        <p:nvSpPr>
          <p:cNvPr id="145" name="Shape 145"/>
          <p:cNvSpPr/>
          <p:nvPr/>
        </p:nvSpPr>
        <p:spPr>
          <a:xfrm>
            <a:off x="1200150" y="2514599"/>
            <a:ext cx="2000250" cy="1057275"/>
          </a:xfrm>
          <a:prstGeom prst="rect">
            <a:avLst/>
          </a:prstGeom>
          <a:solidFill>
            <a:srgbClr val="FFFF00"/>
          </a:solidFill>
          <a:ln w="12700" cap="flat" cmpd="sng">
            <a:solidFill>
              <a:srgbClr val="31538F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 is unique, personal and traceable</a:t>
            </a:r>
          </a:p>
        </p:txBody>
      </p:sp>
      <p:sp>
        <p:nvSpPr>
          <p:cNvPr id="146" name="Shape 146"/>
          <p:cNvSpPr/>
          <p:nvPr/>
        </p:nvSpPr>
        <p:spPr>
          <a:xfrm>
            <a:off x="1200150" y="3757612"/>
            <a:ext cx="2000250" cy="105727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31538F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ePPN is unique, personal and traceable</a:t>
            </a:r>
          </a:p>
        </p:txBody>
      </p:sp>
      <p:sp>
        <p:nvSpPr>
          <p:cNvPr id="147" name="Shape 147"/>
          <p:cNvSpPr/>
          <p:nvPr/>
        </p:nvSpPr>
        <p:spPr>
          <a:xfrm>
            <a:off x="3881437" y="2514599"/>
            <a:ext cx="2000250" cy="105727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31538F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Good enough for institution’s local systems</a:t>
            </a:r>
          </a:p>
        </p:txBody>
      </p:sp>
      <p:sp>
        <p:nvSpPr>
          <p:cNvPr id="148" name="Shape 148"/>
          <p:cNvSpPr/>
          <p:nvPr/>
        </p:nvSpPr>
        <p:spPr>
          <a:xfrm>
            <a:off x="3881437" y="3757611"/>
            <a:ext cx="2000250" cy="105727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31538F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Assumed</a:t>
            </a:r>
            <a:b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(e.g. postal credential delivery)</a:t>
            </a:r>
          </a:p>
        </p:txBody>
      </p:sp>
      <p:sp>
        <p:nvSpPr>
          <p:cNvPr id="149" name="Shape 149"/>
          <p:cNvSpPr/>
          <p:nvPr/>
        </p:nvSpPr>
        <p:spPr>
          <a:xfrm>
            <a:off x="3881437" y="4964905"/>
            <a:ext cx="2000250" cy="1057275"/>
          </a:xfrm>
          <a:prstGeom prst="rect">
            <a:avLst/>
          </a:prstGeom>
          <a:solidFill>
            <a:srgbClr val="FFFF00"/>
          </a:solidFill>
          <a:ln w="12700" cap="flat" cmpd="sng">
            <a:solidFill>
              <a:srgbClr val="31538F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Verified 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(e.g. F2F)</a:t>
            </a:r>
          </a:p>
        </p:txBody>
      </p:sp>
      <p:sp>
        <p:nvSpPr>
          <p:cNvPr id="150" name="Shape 150"/>
          <p:cNvSpPr/>
          <p:nvPr/>
        </p:nvSpPr>
        <p:spPr>
          <a:xfrm>
            <a:off x="6562724" y="2514599"/>
            <a:ext cx="2000250" cy="105727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31538F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lvl="0" algn="ctr">
              <a:buSzPct val="25000"/>
            </a:pP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Capacity for </a:t>
            </a:r>
            <a:b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single-factor authentication</a:t>
            </a:r>
          </a:p>
        </p:txBody>
      </p:sp>
      <p:sp>
        <p:nvSpPr>
          <p:cNvPr id="151" name="Shape 151"/>
          <p:cNvSpPr/>
          <p:nvPr/>
        </p:nvSpPr>
        <p:spPr>
          <a:xfrm>
            <a:off x="6562724" y="3757612"/>
            <a:ext cx="2000250" cy="1057275"/>
          </a:xfrm>
          <a:prstGeom prst="rect">
            <a:avLst/>
          </a:prstGeom>
          <a:solidFill>
            <a:srgbClr val="FFFF00"/>
          </a:solidFill>
          <a:ln w="12700" cap="flat" cmpd="sng">
            <a:solidFill>
              <a:srgbClr val="31538F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lvl="0" algn="ctr">
              <a:buSzPct val="25000"/>
            </a:pP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Capacity for </a:t>
            </a:r>
            <a:b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multi-factor </a:t>
            </a:r>
            <a:b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authentication</a:t>
            </a:r>
          </a:p>
        </p:txBody>
      </p:sp>
      <p:sp>
        <p:nvSpPr>
          <p:cNvPr id="152" name="Shape 152"/>
          <p:cNvSpPr/>
          <p:nvPr/>
        </p:nvSpPr>
        <p:spPr>
          <a:xfrm>
            <a:off x="9139237" y="2514599"/>
            <a:ext cx="2000250" cy="1057275"/>
          </a:xfrm>
          <a:prstGeom prst="rect">
            <a:avLst/>
          </a:prstGeom>
          <a:solidFill>
            <a:srgbClr val="FFFF00"/>
          </a:solidFill>
          <a:ln w="12700" cap="flat" cmpd="sng">
            <a:solidFill>
              <a:srgbClr val="31538F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Accurate and fresh affiliation information</a:t>
            </a:r>
          </a:p>
        </p:txBody>
      </p:sp>
      <p:cxnSp>
        <p:nvCxnSpPr>
          <p:cNvPr id="153" name="Shape 153"/>
          <p:cNvCxnSpPr>
            <a:stCxn id="151" idx="3"/>
          </p:cNvCxnSpPr>
          <p:nvPr/>
        </p:nvCxnSpPr>
        <p:spPr>
          <a:xfrm rot="10800000" flipH="1">
            <a:off x="8562974" y="3043350"/>
            <a:ext cx="576300" cy="1242900"/>
          </a:xfrm>
          <a:prstGeom prst="straightConnector1">
            <a:avLst/>
          </a:prstGeom>
          <a:noFill/>
          <a:ln w="7620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154" name="Shape 154"/>
          <p:cNvCxnSpPr>
            <a:stCxn id="149" idx="3"/>
            <a:endCxn id="151" idx="1"/>
          </p:cNvCxnSpPr>
          <p:nvPr/>
        </p:nvCxnSpPr>
        <p:spPr>
          <a:xfrm rot="10800000" flipH="1">
            <a:off x="5881687" y="4286343"/>
            <a:ext cx="681000" cy="1207200"/>
          </a:xfrm>
          <a:prstGeom prst="straightConnector1">
            <a:avLst/>
          </a:prstGeom>
          <a:noFill/>
          <a:ln w="7620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155" name="Shape 155"/>
          <p:cNvCxnSpPr>
            <a:stCxn id="145" idx="3"/>
            <a:endCxn id="149" idx="1"/>
          </p:cNvCxnSpPr>
          <p:nvPr/>
        </p:nvCxnSpPr>
        <p:spPr>
          <a:xfrm>
            <a:off x="3200400" y="3043237"/>
            <a:ext cx="681000" cy="2450400"/>
          </a:xfrm>
          <a:prstGeom prst="straightConnector1">
            <a:avLst/>
          </a:prstGeom>
          <a:noFill/>
          <a:ln w="7620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RAF: Key </a:t>
            </a:r>
            <a:r>
              <a:rPr lang="fi-FI" dirty="0" err="1" smtClean="0"/>
              <a:t>changes</a:t>
            </a:r>
            <a:r>
              <a:rPr lang="fi-FI" dirty="0" smtClean="0"/>
              <a:t> </a:t>
            </a:r>
            <a:r>
              <a:rPr lang="fi-FI" dirty="0" err="1" smtClean="0"/>
              <a:t>since</a:t>
            </a:r>
            <a:r>
              <a:rPr lang="fi-FI" dirty="0" smtClean="0"/>
              <a:t> 1st </a:t>
            </a:r>
            <a:r>
              <a:rPr lang="fi-FI" dirty="0" err="1" smtClean="0"/>
              <a:t>draft</a:t>
            </a:r>
            <a:r>
              <a:rPr lang="fi-FI" dirty="0" smtClean="0"/>
              <a:t> in </a:t>
            </a:r>
            <a:r>
              <a:rPr lang="fi-FI" dirty="0" err="1" smtClean="0"/>
              <a:t>spring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Dropped </a:t>
            </a:r>
            <a:r>
              <a:rPr lang="en-US" dirty="0"/>
              <a:t>SAML2 metadata entity attributes</a:t>
            </a:r>
          </a:p>
          <a:p>
            <a:r>
              <a:rPr lang="en-US" dirty="0" smtClean="0"/>
              <a:t> Use </a:t>
            </a:r>
            <a:r>
              <a:rPr lang="en-US" dirty="0" err="1"/>
              <a:t>ePAssurance</a:t>
            </a:r>
            <a:r>
              <a:rPr lang="en-US" dirty="0"/>
              <a:t> for user/</a:t>
            </a:r>
            <a:r>
              <a:rPr lang="en-US" dirty="0" err="1"/>
              <a:t>IdP</a:t>
            </a:r>
            <a:r>
              <a:rPr lang="en-US" dirty="0"/>
              <a:t> </a:t>
            </a:r>
            <a:r>
              <a:rPr lang="en-US" b="1" dirty="0"/>
              <a:t>capacity</a:t>
            </a:r>
            <a:r>
              <a:rPr lang="en-US" dirty="0"/>
              <a:t> for SFA/MFA, use </a:t>
            </a:r>
            <a:r>
              <a:rPr lang="en-US" dirty="0" err="1"/>
              <a:t>AuthnContext</a:t>
            </a:r>
            <a:r>
              <a:rPr lang="en-US" dirty="0"/>
              <a:t> to actually request/express it</a:t>
            </a:r>
          </a:p>
        </p:txBody>
      </p:sp>
    </p:spTree>
    <p:extLst>
      <p:ext uri="{BB962C8B-B14F-4D97-AF65-F5344CB8AC3E}">
        <p14:creationId xmlns:p14="http://schemas.microsoft.com/office/powerpoint/2010/main" val="24757092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Future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err="1" smtClean="0"/>
              <a:t>Develop</a:t>
            </a:r>
            <a:r>
              <a:rPr lang="fi-FI" dirty="0" smtClean="0"/>
              <a:t> Single-</a:t>
            </a:r>
            <a:r>
              <a:rPr lang="fi-FI" dirty="0" err="1" smtClean="0"/>
              <a:t>Factor</a:t>
            </a:r>
            <a:r>
              <a:rPr lang="fi-FI" dirty="0" smtClean="0"/>
              <a:t> </a:t>
            </a:r>
            <a:r>
              <a:rPr lang="fi-FI" dirty="0" err="1" smtClean="0"/>
              <a:t>Authentication</a:t>
            </a:r>
            <a:r>
              <a:rPr lang="fi-FI" dirty="0" smtClean="0"/>
              <a:t> </a:t>
            </a:r>
            <a:r>
              <a:rPr lang="fi-FI" dirty="0" err="1" smtClean="0"/>
              <a:t>profile</a:t>
            </a:r>
            <a:r>
              <a:rPr lang="fi-FI" dirty="0" smtClean="0"/>
              <a:t> for </a:t>
            </a:r>
            <a:r>
              <a:rPr lang="fi-FI" dirty="0" err="1" smtClean="0"/>
              <a:t>IdPs</a:t>
            </a:r>
            <a:r>
              <a:rPr lang="fi-FI" dirty="0" smtClean="0"/>
              <a:t> (GEANT </a:t>
            </a:r>
            <a:r>
              <a:rPr lang="fi-FI" dirty="0" err="1" smtClean="0"/>
              <a:t>project</a:t>
            </a:r>
            <a:r>
              <a:rPr lang="fi-FI" dirty="0" smtClean="0"/>
              <a:t>)</a:t>
            </a:r>
          </a:p>
          <a:p>
            <a:pPr lvl="1"/>
            <a:r>
              <a:rPr lang="fi-FI" dirty="0" err="1" smtClean="0"/>
              <a:t>Draft</a:t>
            </a:r>
            <a:r>
              <a:rPr lang="fi-FI" dirty="0" smtClean="0"/>
              <a:t> </a:t>
            </a:r>
            <a:r>
              <a:rPr lang="fi-FI" dirty="0" err="1" smtClean="0"/>
              <a:t>based</a:t>
            </a:r>
            <a:r>
              <a:rPr lang="fi-FI" dirty="0" smtClean="0"/>
              <a:t> on NIST-800-63-3b</a:t>
            </a:r>
          </a:p>
          <a:p>
            <a:pPr lvl="1"/>
            <a:r>
              <a:rPr lang="fi-FI" dirty="0" err="1" smtClean="0"/>
              <a:t>Becomes</a:t>
            </a:r>
            <a:r>
              <a:rPr lang="fi-FI" dirty="0" smtClean="0"/>
              <a:t> </a:t>
            </a:r>
            <a:r>
              <a:rPr lang="fi-FI" dirty="0" err="1" smtClean="0"/>
              <a:t>part</a:t>
            </a:r>
            <a:r>
              <a:rPr lang="fi-FI" dirty="0" smtClean="0"/>
              <a:t> of Cappuccino</a:t>
            </a:r>
          </a:p>
          <a:p>
            <a:r>
              <a:rPr lang="fi-FI" dirty="0" err="1" smtClean="0"/>
              <a:t>Develop</a:t>
            </a:r>
            <a:r>
              <a:rPr lang="fi-FI" dirty="0" smtClean="0"/>
              <a:t> </a:t>
            </a:r>
            <a:r>
              <a:rPr lang="fi-FI" dirty="0" err="1"/>
              <a:t>g</a:t>
            </a:r>
            <a:r>
              <a:rPr lang="fi-FI" dirty="0" err="1" smtClean="0"/>
              <a:t>uidelines</a:t>
            </a:r>
            <a:r>
              <a:rPr lang="fi-FI" dirty="0" smtClean="0"/>
              <a:t> </a:t>
            </a:r>
            <a:r>
              <a:rPr lang="fi-FI" dirty="0" err="1" smtClean="0"/>
              <a:t>how</a:t>
            </a:r>
            <a:r>
              <a:rPr lang="fi-FI" dirty="0" smtClean="0"/>
              <a:t> to </a:t>
            </a:r>
            <a:r>
              <a:rPr lang="fi-FI" dirty="0" err="1" smtClean="0"/>
              <a:t>fullfill</a:t>
            </a:r>
            <a:r>
              <a:rPr lang="fi-FI" dirty="0" smtClean="0"/>
              <a:t> SFA</a:t>
            </a:r>
          </a:p>
          <a:p>
            <a:pPr lvl="1"/>
            <a:r>
              <a:rPr lang="fi-FI" dirty="0" err="1" smtClean="0"/>
              <a:t>With</a:t>
            </a:r>
            <a:r>
              <a:rPr lang="fi-FI" dirty="0" smtClean="0"/>
              <a:t> an AD </a:t>
            </a:r>
            <a:r>
              <a:rPr lang="fi-FI" dirty="0" err="1" smtClean="0"/>
              <a:t>back-end</a:t>
            </a:r>
            <a:endParaRPr lang="fi-FI" dirty="0" smtClean="0"/>
          </a:p>
          <a:p>
            <a:pPr lvl="1"/>
            <a:r>
              <a:rPr lang="fi-FI" dirty="0" err="1" smtClean="0"/>
              <a:t>With</a:t>
            </a:r>
            <a:r>
              <a:rPr lang="fi-FI" dirty="0" smtClean="0"/>
              <a:t> an </a:t>
            </a:r>
            <a:r>
              <a:rPr lang="fi-FI" dirty="0" err="1" smtClean="0"/>
              <a:t>OpenLDAP</a:t>
            </a:r>
            <a:r>
              <a:rPr lang="fi-FI" dirty="0" smtClean="0"/>
              <a:t> </a:t>
            </a:r>
            <a:r>
              <a:rPr lang="fi-FI" dirty="0" err="1" smtClean="0"/>
              <a:t>back-end</a:t>
            </a:r>
            <a:endParaRPr lang="fi-FI" dirty="0" smtClean="0"/>
          </a:p>
          <a:p>
            <a:r>
              <a:rPr lang="fi-FI" dirty="0" err="1" smtClean="0"/>
              <a:t>Expose</a:t>
            </a:r>
            <a:r>
              <a:rPr lang="fi-FI" dirty="0" smtClean="0"/>
              <a:t> RAF, SFA and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two</a:t>
            </a:r>
            <a:r>
              <a:rPr lang="fi-FI" dirty="0" smtClean="0"/>
              <a:t> </a:t>
            </a:r>
            <a:r>
              <a:rPr lang="fi-FI" dirty="0" err="1" smtClean="0"/>
              <a:t>guidelines</a:t>
            </a:r>
            <a:r>
              <a:rPr lang="fi-FI" dirty="0" smtClean="0"/>
              <a:t> to </a:t>
            </a:r>
            <a:r>
              <a:rPr lang="fi-FI" dirty="0" err="1" smtClean="0"/>
              <a:t>another</a:t>
            </a:r>
            <a:r>
              <a:rPr lang="fi-FI" dirty="0" smtClean="0"/>
              <a:t> </a:t>
            </a:r>
            <a:r>
              <a:rPr lang="fi-FI" dirty="0" err="1" smtClean="0"/>
              <a:t>public</a:t>
            </a:r>
            <a:r>
              <a:rPr lang="fi-FI" dirty="0" smtClean="0"/>
              <a:t> </a:t>
            </a:r>
            <a:r>
              <a:rPr lang="fi-FI" dirty="0" err="1" smtClean="0"/>
              <a:t>consultation</a:t>
            </a:r>
            <a:endParaRPr lang="fi-FI" dirty="0" smtClean="0"/>
          </a:p>
          <a:p>
            <a:r>
              <a:rPr lang="fi-FI" dirty="0" err="1" smtClean="0"/>
              <a:t>Have</a:t>
            </a:r>
            <a:r>
              <a:rPr lang="fi-FI" dirty="0" smtClean="0"/>
              <a:t> a </a:t>
            </a:r>
            <a:r>
              <a:rPr lang="fi-FI" dirty="0" err="1" smtClean="0"/>
              <a:t>pilot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60608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287</Words>
  <Application>Microsoft Office PowerPoint</Application>
  <PresentationFormat>Widescreen</PresentationFormat>
  <Paragraphs>66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REFEDS Assurance  Framework  AARC2 AHM 21-23 Nov 2017 Mikael Linden, REFEDS assurance wg chair mikael.linden@csc.fi  </vt:lpstr>
      <vt:lpstr>Short history</vt:lpstr>
      <vt:lpstr>REFEDS assurance fw: four dimensions of LoA</vt:lpstr>
      <vt:lpstr>”Cappuccino” profile for low risk use cases (c.f. AARC1 MNA3.1 “minimal requirements”)</vt:lpstr>
      <vt:lpstr>”Espresso” profile for demanding use cases</vt:lpstr>
      <vt:lpstr>RAF: Key changes since 1st draft in spring</vt:lpstr>
      <vt:lpstr>Future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REFEDS Assurance  Framework  REFEDS meeting 29 May 2017 Mikael Linden, REFEDS assurance wg chair mikael.linden@csc.fi  </dc:title>
  <dc:creator>Mikael Linden</dc:creator>
  <cp:lastModifiedBy>Mikael Linden</cp:lastModifiedBy>
  <cp:revision>7</cp:revision>
  <dcterms:modified xsi:type="dcterms:W3CDTF">2017-11-22T14:52:54Z</dcterms:modified>
</cp:coreProperties>
</file>