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283" r:id="rId5"/>
    <p:sldId id="281" r:id="rId6"/>
    <p:sldId id="292" r:id="rId7"/>
    <p:sldId id="299" r:id="rId8"/>
    <p:sldId id="300" r:id="rId9"/>
    <p:sldId id="301" r:id="rId10"/>
    <p:sldId id="302" r:id="rId11"/>
    <p:sldId id="303" r:id="rId12"/>
    <p:sldId id="286" r:id="rId1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A1E"/>
    <a:srgbClr val="003F5D"/>
    <a:srgbClr val="1C4161"/>
    <a:srgbClr val="004361"/>
    <a:srgbClr val="F6791C"/>
    <a:srgbClr val="003F5E"/>
    <a:srgbClr val="F57B20"/>
    <a:srgbClr val="013F5E"/>
    <a:srgbClr val="003959"/>
    <a:srgbClr val="ED15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24" autoAdjust="0"/>
    <p:restoredTop sz="92834"/>
  </p:normalViewPr>
  <p:slideViewPr>
    <p:cSldViewPr snapToGrid="0">
      <p:cViewPr varScale="1">
        <p:scale>
          <a:sx n="100" d="100"/>
          <a:sy n="100" d="100"/>
        </p:scale>
        <p:origin x="960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09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487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31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10060" y="3625010"/>
            <a:ext cx="5096933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0060" y="5484095"/>
            <a:ext cx="5003270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710060" y="2804347"/>
            <a:ext cx="5733073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710060" y="2398309"/>
            <a:ext cx="5733073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710060" y="5785333"/>
            <a:ext cx="5003270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10060" y="3947187"/>
            <a:ext cx="5096933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10060" y="4249758"/>
            <a:ext cx="6613609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94961" y="4765918"/>
            <a:ext cx="9144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543"/>
          <a:stretch/>
        </p:blipFill>
        <p:spPr>
          <a:xfrm>
            <a:off x="6306948" y="-77026"/>
            <a:ext cx="2887852" cy="6977361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1961799" y="927798"/>
            <a:ext cx="55798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600" dirty="0">
              <a:solidFill>
                <a:srgbClr val="003F5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15" y="509608"/>
            <a:ext cx="1418612" cy="128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716838"/>
            <a:ext cx="462915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716837"/>
            <a:ext cx="3236119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489287" y="304803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585275" y="2025770"/>
            <a:ext cx="76122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8167657" y="5560973"/>
            <a:ext cx="545432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7413676" y="5560973"/>
            <a:ext cx="545432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3"/>
            <a:ext cx="9144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22" y="4"/>
            <a:ext cx="3786078" cy="6858000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1617499" y="6296426"/>
            <a:ext cx="5711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653965 (AARC).</a:t>
            </a:r>
            <a:endParaRPr lang="en-GB" sz="600" dirty="0">
              <a:solidFill>
                <a:schemeClr val="bg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991" y="5966378"/>
            <a:ext cx="368836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614962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2822375" y="4113541"/>
            <a:ext cx="3334147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3781553" y="5598281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/>
          <a:srcRect b="30428"/>
          <a:stretch/>
        </p:blipFill>
        <p:spPr>
          <a:xfrm>
            <a:off x="3737103" y="4835818"/>
            <a:ext cx="1385319" cy="78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825625"/>
            <a:ext cx="417195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3" y="1681163"/>
            <a:ext cx="413623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1951" y="2489205"/>
            <a:ext cx="4164806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1524003"/>
            <a:ext cx="5898092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239933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6451594" y="1532467"/>
            <a:ext cx="2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9144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52930" y="4083050"/>
            <a:ext cx="8406062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9144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36215" y="1524586"/>
            <a:ext cx="8486943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51518"/>
            <a:ext cx="462915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642188"/>
            <a:ext cx="3236119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203200"/>
            <a:ext cx="6780516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377" y="1439334"/>
            <a:ext cx="8181975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6359" y="6406020"/>
            <a:ext cx="555766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377" y="6406020"/>
            <a:ext cx="8456062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323849" y="6481611"/>
            <a:ext cx="136313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333378" y="1224328"/>
            <a:ext cx="7705723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984" y="212124"/>
            <a:ext cx="975767" cy="8816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74" y="6452249"/>
            <a:ext cx="349573" cy="31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/>
              <a:t>N</a:t>
            </a:r>
            <a:r>
              <a:rPr lang="en-GB" dirty="0" smtClean="0"/>
              <a:t>icolas Liampotis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GB" dirty="0"/>
              <a:t>AARC2 </a:t>
            </a:r>
            <a:r>
              <a:rPr lang="en-GB" dirty="0" smtClean="0"/>
              <a:t>2nd </a:t>
            </a:r>
            <a:r>
              <a:rPr lang="en-GB" dirty="0" smtClean="0"/>
              <a:t>meeting, </a:t>
            </a:r>
            <a:r>
              <a:rPr lang="en-GB" dirty="0" smtClean="0"/>
              <a:t>Amsterdam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Authentication and Authorisation for Research and Collaboration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smtClean="0"/>
              <a:t>AARC2 JRA1 </a:t>
            </a:r>
            <a:r>
              <a:rPr lang="en-GB" dirty="0" smtClean="0"/>
              <a:t>Update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21</a:t>
            </a:r>
            <a:r>
              <a:rPr lang="en-GB" dirty="0" smtClean="0"/>
              <a:t> November </a:t>
            </a:r>
            <a:r>
              <a:rPr lang="en-GB" dirty="0" smtClean="0"/>
              <a:t>2017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JRA1, AARC2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GRNET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Focus </a:t>
            </a:r>
            <a:r>
              <a:rPr lang="en-GB" dirty="0"/>
              <a:t>on the integration aspects of the blueprint </a:t>
            </a:r>
            <a:r>
              <a:rPr lang="en-GB" dirty="0" smtClean="0"/>
              <a:t>architecture (BPA)</a:t>
            </a:r>
          </a:p>
          <a:p>
            <a:r>
              <a:rPr lang="en-GB" dirty="0" smtClean="0"/>
              <a:t>Provide </a:t>
            </a:r>
            <a:r>
              <a:rPr lang="en-GB" dirty="0"/>
              <a:t>recommendations and guidelines for </a:t>
            </a:r>
            <a:r>
              <a:rPr lang="en-GB" dirty="0" smtClean="0"/>
              <a:t>implementers, service </a:t>
            </a:r>
            <a:r>
              <a:rPr lang="en-GB" dirty="0"/>
              <a:t>providers and infrastructure operators on implementing scalable and interoperable AAIs </a:t>
            </a:r>
            <a:r>
              <a:rPr lang="en-GB" dirty="0" smtClean="0"/>
              <a:t>across e-infrastructures </a:t>
            </a:r>
            <a:r>
              <a:rPr lang="en-GB" dirty="0"/>
              <a:t>and scientific </a:t>
            </a:r>
            <a:r>
              <a:rPr lang="en-GB" dirty="0" smtClean="0"/>
              <a:t>communities</a:t>
            </a:r>
          </a:p>
          <a:p>
            <a:r>
              <a:rPr lang="en-GB" dirty="0" smtClean="0"/>
              <a:t>Work </a:t>
            </a:r>
            <a:r>
              <a:rPr lang="en-GB" dirty="0"/>
              <a:t>in close collaboration </a:t>
            </a:r>
            <a:r>
              <a:rPr lang="en-GB" dirty="0" smtClean="0"/>
              <a:t>with:</a:t>
            </a:r>
          </a:p>
          <a:p>
            <a:pPr lvl="1"/>
            <a:r>
              <a:rPr lang="en-GB" dirty="0" smtClean="0"/>
              <a:t>NA2</a:t>
            </a:r>
          </a:p>
          <a:p>
            <a:pPr lvl="1"/>
            <a:r>
              <a:rPr lang="en-GB" dirty="0" smtClean="0"/>
              <a:t>NA3</a:t>
            </a:r>
          </a:p>
          <a:p>
            <a:pPr lvl="1"/>
            <a:r>
              <a:rPr lang="en-GB" dirty="0" smtClean="0"/>
              <a:t>SA1</a:t>
            </a:r>
          </a:p>
          <a:p>
            <a:pPr lvl="1"/>
            <a:r>
              <a:rPr lang="en-GB" dirty="0" smtClean="0"/>
              <a:t>AEGIS</a:t>
            </a:r>
            <a:endParaRPr lang="en-GB" dirty="0" smtClean="0"/>
          </a:p>
          <a:p>
            <a:r>
              <a:rPr lang="en-GB" dirty="0" smtClean="0"/>
              <a:t>Work on </a:t>
            </a:r>
            <a:r>
              <a:rPr lang="en-GB" dirty="0"/>
              <a:t>the evolution of the </a:t>
            </a:r>
            <a:r>
              <a:rPr lang="en-GB" dirty="0" smtClean="0"/>
              <a:t>BPA, </a:t>
            </a:r>
            <a:r>
              <a:rPr lang="en-GB" dirty="0"/>
              <a:t>with a focus </a:t>
            </a:r>
            <a:r>
              <a:rPr lang="en-GB" dirty="0" smtClean="0"/>
              <a:t>on</a:t>
            </a:r>
          </a:p>
          <a:p>
            <a:pPr lvl="1"/>
            <a:r>
              <a:rPr lang="en-GB" dirty="0" smtClean="0"/>
              <a:t>identity </a:t>
            </a:r>
            <a:r>
              <a:rPr lang="en-GB" dirty="0"/>
              <a:t>provider / service provider (IdP/SP) </a:t>
            </a:r>
            <a:r>
              <a:rPr lang="en-GB" dirty="0" smtClean="0"/>
              <a:t>proxies</a:t>
            </a:r>
          </a:p>
          <a:p>
            <a:pPr lvl="1"/>
            <a:r>
              <a:rPr lang="en-GB" dirty="0" smtClean="0"/>
              <a:t>scalable </a:t>
            </a:r>
            <a:r>
              <a:rPr lang="en-GB" dirty="0"/>
              <a:t>authorisation solutions for multi-service provider </a:t>
            </a:r>
            <a:endParaRPr lang="en-GB" dirty="0" smtClean="0"/>
          </a:p>
          <a:p>
            <a:pPr lvl="1"/>
            <a:r>
              <a:rPr lang="en-GB" dirty="0" smtClean="0"/>
              <a:t>solutions </a:t>
            </a:r>
            <a:r>
              <a:rPr lang="en-GB" dirty="0"/>
              <a:t>for integrating with R&amp;E federations and cross-sector </a:t>
            </a:r>
            <a:r>
              <a:rPr lang="en-GB" dirty="0" smtClean="0"/>
              <a:t>AAIs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JRA1: Integrated </a:t>
            </a:r>
            <a:r>
              <a:rPr lang="en-GB" dirty="0"/>
              <a:t>AAI </a:t>
            </a:r>
            <a:r>
              <a:rPr lang="en-GB" dirty="0" smtClean="0"/>
              <a:t>Developments</a:t>
            </a:r>
            <a:br>
              <a:rPr lang="en-GB" dirty="0" smtClean="0"/>
            </a:br>
            <a:r>
              <a:rPr lang="en-US" dirty="0" smtClean="0">
                <a:solidFill>
                  <a:srgbClr val="F6791C"/>
                </a:solidFill>
              </a:rPr>
              <a:t>Storyline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3377" y="1439334"/>
            <a:ext cx="6682020" cy="473763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JRA1.1 Tools and Services for Interoperable </a:t>
            </a:r>
            <a:r>
              <a:rPr lang="en-GB" dirty="0" smtClean="0"/>
              <a:t>Infrastructures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smtClean="0"/>
              <a:t>Diego</a:t>
            </a:r>
            <a:r>
              <a:rPr lang="en-GB" dirty="0" smtClean="0"/>
              <a:t>, </a:t>
            </a:r>
            <a:r>
              <a:rPr lang="en-GB" dirty="0" smtClean="0"/>
              <a:t>EGI Foundation)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/>
              <a:t>JRA1.2 Service Provider Architectures and Authorisation in Multi-SP </a:t>
            </a:r>
            <a:r>
              <a:rPr lang="en-GB" dirty="0" smtClean="0"/>
              <a:t>Environments </a:t>
            </a:r>
            <a:r>
              <a:rPr lang="mr-IN" dirty="0" smtClean="0"/>
              <a:t>–</a:t>
            </a:r>
            <a:r>
              <a:rPr lang="en-GB" dirty="0" smtClean="0"/>
              <a:t> Marcus, KIT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/>
              <a:t>JRA1.3 Models for the Evolution of the AAIs for Research </a:t>
            </a:r>
            <a:r>
              <a:rPr lang="en-GB" dirty="0" smtClean="0"/>
              <a:t>Collaboration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err="1" smtClean="0"/>
              <a:t>Davide</a:t>
            </a:r>
            <a:r>
              <a:rPr lang="en-GB" dirty="0" smtClean="0"/>
              <a:t>, GARR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/>
              <a:t>JRA1.4 Scalable VO </a:t>
            </a:r>
            <a:r>
              <a:rPr lang="en-GB" dirty="0" smtClean="0"/>
              <a:t>platforms </a:t>
            </a:r>
            <a:r>
              <a:rPr lang="mr-IN" dirty="0" smtClean="0"/>
              <a:t>–</a:t>
            </a:r>
            <a:r>
              <a:rPr lang="en-GB" dirty="0" smtClean="0"/>
              <a:t> Jens, STFC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JRA1: Integrated </a:t>
            </a:r>
            <a:r>
              <a:rPr lang="en-GB" dirty="0"/>
              <a:t>AAI </a:t>
            </a:r>
            <a:r>
              <a:rPr lang="en-GB" dirty="0" smtClean="0"/>
              <a:t>Developments</a:t>
            </a:r>
            <a:br>
              <a:rPr lang="en-GB" dirty="0" smtClean="0"/>
            </a:br>
            <a:r>
              <a:rPr lang="en-US" dirty="0" smtClean="0">
                <a:solidFill>
                  <a:srgbClr val="F6791C"/>
                </a:solidFill>
              </a:rPr>
              <a:t>Cast</a:t>
            </a:r>
            <a:endParaRPr lang="en-GB" dirty="0">
              <a:solidFill>
                <a:srgbClr val="F6791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944" y="2615706"/>
            <a:ext cx="963951" cy="1253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944" y="5060792"/>
            <a:ext cx="963951" cy="12852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944" y="4001848"/>
            <a:ext cx="963951" cy="9639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953" y="1460172"/>
            <a:ext cx="1019149" cy="101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07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81" y="1718203"/>
            <a:ext cx="2683244" cy="3779511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JRA1: Integrated AAI Developments</a:t>
            </a:r>
            <a:br>
              <a:rPr lang="en-GB" dirty="0"/>
            </a:br>
            <a:r>
              <a:rPr lang="en-US" dirty="0" smtClean="0">
                <a:solidFill>
                  <a:srgbClr val="F6791C"/>
                </a:solidFill>
              </a:rPr>
              <a:t>JRA1.1 status</a:t>
            </a:r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33378" y="1439334"/>
            <a:ext cx="5572748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AARC-JRA1.4A: “</a:t>
            </a:r>
            <a:r>
              <a:rPr lang="en-US" b="1" dirty="0" smtClean="0"/>
              <a:t>Guidelines </a:t>
            </a:r>
            <a:r>
              <a:rPr lang="en-US" b="1" dirty="0"/>
              <a:t>for </a:t>
            </a:r>
            <a:r>
              <a:rPr lang="en-US" b="1" dirty="0" smtClean="0"/>
              <a:t>expressing group membership and role information” </a:t>
            </a:r>
          </a:p>
          <a:p>
            <a:endParaRPr lang="en-US" dirty="0" smtClean="0"/>
          </a:p>
          <a:p>
            <a:r>
              <a:rPr lang="en-US" dirty="0" err="1" smtClean="0"/>
              <a:t>Standardise</a:t>
            </a:r>
            <a:r>
              <a:rPr lang="en-US" dirty="0" smtClean="0"/>
              <a:t> the way group membership information is expressed</a:t>
            </a:r>
          </a:p>
          <a:p>
            <a:r>
              <a:rPr lang="en-US" dirty="0" smtClean="0"/>
              <a:t>Indicate the entity that is authoritative for each piece of group membership information</a:t>
            </a:r>
          </a:p>
          <a:p>
            <a:r>
              <a:rPr lang="en-US" dirty="0" smtClean="0"/>
              <a:t>Express VO membership and role information</a:t>
            </a:r>
          </a:p>
          <a:p>
            <a:r>
              <a:rPr lang="en-US" dirty="0" smtClean="0"/>
              <a:t>Support group hierarchies in group membership information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3F5D"/>
                </a:solidFill>
              </a:rPr>
              <a:t>Revision </a:t>
            </a:r>
            <a:r>
              <a:rPr lang="en-US" dirty="0" smtClean="0">
                <a:solidFill>
                  <a:srgbClr val="F57A1E"/>
                </a:solidFill>
              </a:rPr>
              <a:t>(201710)</a:t>
            </a:r>
            <a:r>
              <a:rPr lang="en-US" dirty="0" smtClean="0">
                <a:solidFill>
                  <a:srgbClr val="003F5D"/>
                </a:solidFill>
              </a:rPr>
              <a:t> signed </a:t>
            </a:r>
            <a:r>
              <a:rPr lang="en-US" dirty="0">
                <a:solidFill>
                  <a:srgbClr val="003F5D"/>
                </a:solidFill>
              </a:rPr>
              <a:t>off by </a:t>
            </a:r>
            <a:r>
              <a:rPr lang="en-US" dirty="0" smtClean="0">
                <a:solidFill>
                  <a:srgbClr val="003F5D"/>
                </a:solidFill>
              </a:rPr>
              <a:t>AEGIS</a:t>
            </a:r>
            <a:endParaRPr lang="en-US" dirty="0">
              <a:solidFill>
                <a:srgbClr val="003F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80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JRA1: Integrated AAI Developments</a:t>
            </a:r>
            <a:br>
              <a:rPr lang="en-GB" dirty="0"/>
            </a:br>
            <a:r>
              <a:rPr lang="en-US" dirty="0" smtClean="0">
                <a:solidFill>
                  <a:srgbClr val="F6791C"/>
                </a:solidFill>
              </a:rPr>
              <a:t>JRA1.1 status</a:t>
            </a:r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33377" y="1439334"/>
            <a:ext cx="7962981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“</a:t>
            </a:r>
            <a:r>
              <a:rPr lang="en-GB" b="1" dirty="0"/>
              <a:t>Guidelines for interoperable exchange of user and community information between AAIs</a:t>
            </a:r>
            <a:r>
              <a:rPr lang="en-US" b="1" dirty="0" smtClean="0"/>
              <a:t>” </a:t>
            </a:r>
          </a:p>
          <a:p>
            <a:endParaRPr lang="en-US" dirty="0" smtClean="0"/>
          </a:p>
          <a:p>
            <a:r>
              <a:rPr lang="en-US" dirty="0"/>
              <a:t>AARC2-JRA1.1A: Guidelines </a:t>
            </a:r>
            <a:r>
              <a:rPr lang="en-US" dirty="0" smtClean="0"/>
              <a:t>for </a:t>
            </a:r>
            <a:r>
              <a:rPr lang="en-US" dirty="0"/>
              <a:t>interoperable exchange of user and community information between AAIs: Assurance </a:t>
            </a:r>
            <a:r>
              <a:rPr lang="en-US" dirty="0" smtClean="0"/>
              <a:t>information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b="1" dirty="0">
                <a:solidFill>
                  <a:schemeClr val="accent6"/>
                </a:solidFill>
              </a:rPr>
              <a:t>Final d</a:t>
            </a:r>
            <a:r>
              <a:rPr lang="en-US" b="1" dirty="0" smtClean="0">
                <a:solidFill>
                  <a:schemeClr val="accent6"/>
                </a:solidFill>
              </a:rPr>
              <a:t>raft</a:t>
            </a:r>
            <a:endParaRPr lang="en-US" b="1" dirty="0">
              <a:solidFill>
                <a:schemeClr val="accent6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AARC2-JRA1.1F</a:t>
            </a:r>
            <a:r>
              <a:rPr lang="en-US" dirty="0"/>
              <a:t>: Guidelines for uniquely identifying users across </a:t>
            </a:r>
            <a:r>
              <a:rPr lang="en-US" dirty="0" smtClean="0"/>
              <a:t>infrastructures (</a:t>
            </a:r>
            <a:r>
              <a:rPr lang="en-US" dirty="0" err="1" smtClean="0"/>
              <a:t>ePUID</a:t>
            </a:r>
            <a:r>
              <a:rPr lang="en-US" dirty="0" smtClean="0"/>
              <a:t> + subject ID)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Final draft</a:t>
            </a:r>
            <a:endParaRPr lang="en-US" b="1" dirty="0">
              <a:solidFill>
                <a:schemeClr val="accent6"/>
              </a:solidFill>
            </a:endParaRPr>
          </a:p>
          <a:p>
            <a:endParaRPr lang="en-US" dirty="0"/>
          </a:p>
          <a:p>
            <a:r>
              <a:rPr lang="en-US" dirty="0" smtClean="0"/>
              <a:t>AARC2-JRA1.1X: </a:t>
            </a:r>
            <a:r>
              <a:rPr lang="en-US" dirty="0"/>
              <a:t>Guidelines </a:t>
            </a:r>
            <a:r>
              <a:rPr lang="en-US" dirty="0" smtClean="0"/>
              <a:t>for exchanging home </a:t>
            </a:r>
            <a:r>
              <a:rPr lang="en-US" dirty="0" err="1" smtClean="0"/>
              <a:t>organisation</a:t>
            </a:r>
            <a:r>
              <a:rPr lang="en-US" dirty="0" smtClean="0"/>
              <a:t> and affiliation information between infrastructures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4"/>
                </a:solidFill>
              </a:rPr>
              <a:t>NEW</a:t>
            </a:r>
            <a:endParaRPr lang="en-US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5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JRA1: Integrated AAI Developments</a:t>
            </a:r>
            <a:br>
              <a:rPr lang="en-GB" dirty="0"/>
            </a:br>
            <a:r>
              <a:rPr lang="en-US" dirty="0" smtClean="0">
                <a:solidFill>
                  <a:srgbClr val="F6791C"/>
                </a:solidFill>
              </a:rPr>
              <a:t>JRA1.2 status</a:t>
            </a:r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33378" y="1439334"/>
            <a:ext cx="3983789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AARC2-JRA1.2C: “</a:t>
            </a:r>
            <a:r>
              <a:rPr lang="en-US" b="1" dirty="0" smtClean="0"/>
              <a:t>Step-up requirements for SPs”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 smtClean="0"/>
              <a:t>Main </a:t>
            </a:r>
            <a:r>
              <a:rPr lang="en-US" dirty="0"/>
              <a:t>use cases already collected in the </a:t>
            </a:r>
            <a:r>
              <a:rPr lang="en-US" dirty="0" smtClean="0"/>
              <a:t>doc </a:t>
            </a:r>
          </a:p>
          <a:p>
            <a:r>
              <a:rPr lang="en-US" dirty="0" smtClean="0"/>
              <a:t>Many </a:t>
            </a:r>
            <a:r>
              <a:rPr lang="en-US" dirty="0"/>
              <a:t>discussions around the various assurance-related concepts and </a:t>
            </a:r>
            <a:r>
              <a:rPr lang="en-US" dirty="0" smtClean="0"/>
              <a:t>terms: components, profiles, etc.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endParaRPr lang="en-US" dirty="0" smtClean="0"/>
          </a:p>
          <a:p>
            <a:endParaRPr lang="en-US" dirty="0">
              <a:solidFill>
                <a:srgbClr val="003F5D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825" y="1439334"/>
            <a:ext cx="44323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99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JRA1: Integrated AAI Developments</a:t>
            </a:r>
            <a:br>
              <a:rPr lang="en-GB" dirty="0"/>
            </a:br>
            <a:r>
              <a:rPr lang="en-US" dirty="0" smtClean="0">
                <a:solidFill>
                  <a:srgbClr val="F6791C"/>
                </a:solidFill>
              </a:rPr>
              <a:t>JRA1.3 status</a:t>
            </a:r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33378" y="1439334"/>
            <a:ext cx="3446017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AARC2-JRA1.3A: “</a:t>
            </a:r>
            <a:r>
              <a:rPr lang="en-US" b="1" dirty="0" smtClean="0"/>
              <a:t>Guidelines </a:t>
            </a:r>
            <a:r>
              <a:rPr lang="en-US" b="1" dirty="0"/>
              <a:t>for </a:t>
            </a:r>
            <a:r>
              <a:rPr lang="en-US" b="1" dirty="0" smtClean="0"/>
              <a:t>evaluating the combined assurance of linked identities”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First version of the evaluation model already in </a:t>
            </a:r>
            <a:r>
              <a:rPr lang="en-US" dirty="0" smtClean="0"/>
              <a:t>place</a:t>
            </a:r>
          </a:p>
          <a:p>
            <a:r>
              <a:rPr lang="en-US" dirty="0" smtClean="0"/>
              <a:t>Polishing </a:t>
            </a:r>
            <a:r>
              <a:rPr lang="en-US" dirty="0"/>
              <a:t>and extending the identified use cases still pending</a:t>
            </a:r>
          </a:p>
          <a:p>
            <a:pPr marL="0" indent="0">
              <a:buNone/>
            </a:pPr>
            <a:endParaRPr lang="en-US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395" y="2880762"/>
            <a:ext cx="5319634" cy="333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5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JRA1: Integrated AAI Developments</a:t>
            </a:r>
            <a:br>
              <a:rPr lang="en-GB" dirty="0"/>
            </a:br>
            <a:r>
              <a:rPr lang="en-US" dirty="0" smtClean="0">
                <a:solidFill>
                  <a:srgbClr val="F6791C"/>
                </a:solidFill>
              </a:rPr>
              <a:t>JRA1.4 status</a:t>
            </a:r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33377" y="1439334"/>
            <a:ext cx="7962981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/>
              <a:t>AARC2-JRA1.4A: “</a:t>
            </a:r>
            <a:r>
              <a:rPr lang="en-US" sz="2000" b="1" dirty="0"/>
              <a:t>Roles, responsibilities and security considerations for </a:t>
            </a:r>
            <a:r>
              <a:rPr lang="en-US" sz="2000" b="1" dirty="0" smtClean="0"/>
              <a:t>VOs</a:t>
            </a:r>
            <a:r>
              <a:rPr lang="en-US" b="1" dirty="0" smtClean="0"/>
              <a:t>”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technically support policies </a:t>
            </a:r>
            <a:r>
              <a:rPr lang="en-US" dirty="0" smtClean="0"/>
              <a:t>(e.g., </a:t>
            </a:r>
            <a:r>
              <a:rPr lang="en-US" dirty="0"/>
              <a:t>involving VO security contacts in incidents relating to their VO) </a:t>
            </a:r>
            <a:endParaRPr lang="en-US" dirty="0" smtClean="0"/>
          </a:p>
          <a:p>
            <a:r>
              <a:rPr lang="en-US" dirty="0" smtClean="0"/>
              <a:t>improved </a:t>
            </a:r>
            <a:r>
              <a:rPr lang="en-US" dirty="0"/>
              <a:t>operations (e.g. delegating rights and responsibilities to deputies when the primary person in the role is not available) in a scalable </a:t>
            </a:r>
            <a:r>
              <a:rPr lang="en-US" dirty="0" smtClean="0"/>
              <a:t>manner</a:t>
            </a:r>
          </a:p>
          <a:p>
            <a:endParaRPr lang="en-US" dirty="0"/>
          </a:p>
          <a:p>
            <a:r>
              <a:rPr lang="en-US" dirty="0" smtClean="0"/>
              <a:t>Initial draft</a:t>
            </a:r>
          </a:p>
          <a:p>
            <a:r>
              <a:rPr lang="en-US" dirty="0" smtClean="0"/>
              <a:t>More contributions welcome! 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</a:t>
            </a:r>
            <a:endParaRPr lang="en-US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29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 err="1" smtClean="0"/>
              <a:t>nliam@grnet.gr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AA3960-760A-4B61-8C8B-DBF90F37C8C8}">
  <ds:schemaRefs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9115</TotalTime>
  <Words>443</Words>
  <Application>Microsoft Macintosh PowerPoint</Application>
  <PresentationFormat>On-screen Show (4:3)</PresentationFormat>
  <Paragraphs>76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Verdana</vt:lpstr>
      <vt:lpstr>Wingdings</vt:lpstr>
      <vt:lpstr>Arial</vt:lpstr>
      <vt:lpstr>GEANT Association</vt:lpstr>
      <vt:lpstr>PowerPoint Presentation</vt:lpstr>
      <vt:lpstr>JRA1: Integrated AAI Developments Storyline</vt:lpstr>
      <vt:lpstr>JRA1: Integrated AAI Developments Cast</vt:lpstr>
      <vt:lpstr>JRA1: Integrated AAI Developments JRA1.1 status</vt:lpstr>
      <vt:lpstr>JRA1: Integrated AAI Developments JRA1.1 status</vt:lpstr>
      <vt:lpstr>JRA1: Integrated AAI Developments JRA1.2 status</vt:lpstr>
      <vt:lpstr>JRA1: Integrated AAI Developments JRA1.3 status</vt:lpstr>
      <vt:lpstr>JRA1: Integrated AAI Developments JRA1.4 status</vt:lpstr>
      <vt:lpstr>PowerPoint Presentation</vt:lpstr>
    </vt:vector>
  </TitlesOfParts>
  <Company>DANTE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Nicolas Liampotis</cp:lastModifiedBy>
  <cp:revision>105</cp:revision>
  <cp:lastPrinted>2015-05-01T10:30:08Z</cp:lastPrinted>
  <dcterms:created xsi:type="dcterms:W3CDTF">2015-04-29T14:13:57Z</dcterms:created>
  <dcterms:modified xsi:type="dcterms:W3CDTF">2017-11-22T12:45:46Z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