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sldIdLst>
    <p:sldId id="283" r:id="rId5"/>
    <p:sldId id="281" r:id="rId6"/>
    <p:sldId id="287" r:id="rId7"/>
    <p:sldId id="293" r:id="rId8"/>
    <p:sldId id="292" r:id="rId9"/>
    <p:sldId id="291" r:id="rId10"/>
    <p:sldId id="289" r:id="rId11"/>
    <p:sldId id="290" r:id="rId12"/>
    <p:sldId id="288" r:id="rId13"/>
    <p:sldId id="295" r:id="rId14"/>
    <p:sldId id="296" r:id="rId15"/>
    <p:sldId id="297" r:id="rId16"/>
    <p:sldId id="298" r:id="rId17"/>
    <p:sldId id="286" r:id="rId18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791C"/>
    <a:srgbClr val="003F5E"/>
    <a:srgbClr val="F57B20"/>
    <a:srgbClr val="F57A1E"/>
    <a:srgbClr val="013F5E"/>
    <a:srgbClr val="003959"/>
    <a:srgbClr val="ED1556"/>
    <a:srgbClr val="003F5D"/>
    <a:srgbClr val="1C4161"/>
    <a:srgbClr val="004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4" autoAdjust="0"/>
    <p:restoredTop sz="94660"/>
  </p:normalViewPr>
  <p:slideViewPr>
    <p:cSldViewPr snapToGrid="0">
      <p:cViewPr>
        <p:scale>
          <a:sx n="90" d="100"/>
          <a:sy n="90" d="100"/>
        </p:scale>
        <p:origin x="144" y="5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A0F96C-A25B-104B-8509-E0DCCFAC4570}" type="doc">
      <dgm:prSet loTypeId="urn:microsoft.com/office/officeart/2009/3/layout/PlusandMinu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71EE0B-E998-5546-94F1-FC1195DCCFB0}">
      <dgm:prSet phldrT="[Text]" custT="1"/>
      <dgm:spPr/>
      <dgm:t>
        <a:bodyPr/>
        <a:lstStyle/>
        <a:p>
          <a:r>
            <a:rPr lang="en-US" sz="2400" dirty="0" err="1" smtClean="0"/>
            <a:t>ePSA</a:t>
          </a:r>
          <a:r>
            <a:rPr lang="en-US" sz="2400" dirty="0" smtClean="0"/>
            <a:t> is a standard attribute</a:t>
          </a:r>
        </a:p>
        <a:p>
          <a:r>
            <a:rPr lang="en-US" sz="2400" dirty="0" err="1" smtClean="0"/>
            <a:t>ePSA</a:t>
          </a:r>
          <a:r>
            <a:rPr lang="en-US" sz="2400" dirty="0" smtClean="0"/>
            <a:t> is an optional attribute of the REFEDS R&amp;S bundle</a:t>
          </a:r>
        </a:p>
        <a:p>
          <a:r>
            <a:rPr lang="en-US" sz="2400" dirty="0" smtClean="0"/>
            <a:t>No </a:t>
          </a:r>
          <a:r>
            <a:rPr lang="en-US" sz="2400" dirty="0" err="1" smtClean="0"/>
            <a:t>config</a:t>
          </a:r>
          <a:r>
            <a:rPr lang="en-US" sz="2400" dirty="0" smtClean="0"/>
            <a:t> required for downstream SPs</a:t>
          </a:r>
          <a:endParaRPr lang="en-US" sz="2400" dirty="0"/>
        </a:p>
      </dgm:t>
    </dgm:pt>
    <dgm:pt modelId="{A9446E37-4203-9448-B19F-12A40A371B07}" type="parTrans" cxnId="{BEFD6183-2FFC-E044-9836-C3C6B33B6C8A}">
      <dgm:prSet/>
      <dgm:spPr/>
      <dgm:t>
        <a:bodyPr/>
        <a:lstStyle/>
        <a:p>
          <a:endParaRPr lang="en-US"/>
        </a:p>
      </dgm:t>
    </dgm:pt>
    <dgm:pt modelId="{6F712966-D574-6F41-80EA-BEA0165C7780}" type="sibTrans" cxnId="{BEFD6183-2FFC-E044-9836-C3C6B33B6C8A}">
      <dgm:prSet/>
      <dgm:spPr/>
      <dgm:t>
        <a:bodyPr/>
        <a:lstStyle/>
        <a:p>
          <a:endParaRPr lang="en-US"/>
        </a:p>
      </dgm:t>
    </dgm:pt>
    <dgm:pt modelId="{87101344-E24F-864A-871A-177B0AE79B12}">
      <dgm:prSet phldrT="[Text]" custT="1"/>
      <dgm:spPr/>
      <dgm:t>
        <a:bodyPr/>
        <a:lstStyle/>
        <a:p>
          <a:r>
            <a:rPr lang="en-US" sz="2400" b="0" i="0" dirty="0" smtClean="0"/>
            <a:t>Needs agreement with Federation operators who are in effect authoritative for the scope element in metadata</a:t>
          </a:r>
          <a:endParaRPr lang="en-US" sz="2400" dirty="0"/>
        </a:p>
      </dgm:t>
    </dgm:pt>
    <dgm:pt modelId="{17CC401B-B2AA-874F-9CDC-7CA494C32D29}" type="parTrans" cxnId="{8F20B259-FACB-894F-9240-9D199BA19D15}">
      <dgm:prSet/>
      <dgm:spPr/>
      <dgm:t>
        <a:bodyPr/>
        <a:lstStyle/>
        <a:p>
          <a:endParaRPr lang="en-US"/>
        </a:p>
      </dgm:t>
    </dgm:pt>
    <dgm:pt modelId="{AE954B52-7700-1E42-B590-2454AB270E70}" type="sibTrans" cxnId="{8F20B259-FACB-894F-9240-9D199BA19D15}">
      <dgm:prSet/>
      <dgm:spPr/>
      <dgm:t>
        <a:bodyPr/>
        <a:lstStyle/>
        <a:p>
          <a:endParaRPr lang="en-US"/>
        </a:p>
      </dgm:t>
    </dgm:pt>
    <dgm:pt modelId="{A9097051-6D07-554C-9672-D0D9F20A3021}" type="pres">
      <dgm:prSet presAssocID="{34A0F96C-A25B-104B-8509-E0DCCFAC4570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D28DEDE8-E380-704D-99F9-17AC5F706C5E}" type="pres">
      <dgm:prSet presAssocID="{34A0F96C-A25B-104B-8509-E0DCCFAC4570}" presName="Background" presStyleLbl="bgImgPlace1" presStyleIdx="0" presStyleCnt="1"/>
      <dgm:spPr/>
    </dgm:pt>
    <dgm:pt modelId="{176ABAC3-0B72-5945-8450-F1F969C3A344}" type="pres">
      <dgm:prSet presAssocID="{34A0F96C-A25B-104B-8509-E0DCCFAC4570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7932F-2800-B648-9848-1FA307D40BE3}" type="pres">
      <dgm:prSet presAssocID="{34A0F96C-A25B-104B-8509-E0DCCFAC4570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B9E05-50A7-0948-B54E-793F6EEF1BB0}" type="pres">
      <dgm:prSet presAssocID="{34A0F96C-A25B-104B-8509-E0DCCFAC4570}" presName="Plus" presStyleLbl="alignNode1" presStyleIdx="0" presStyleCnt="2"/>
      <dgm:spPr/>
    </dgm:pt>
    <dgm:pt modelId="{BD576173-D5FB-454D-9846-FA687B980607}" type="pres">
      <dgm:prSet presAssocID="{34A0F96C-A25B-104B-8509-E0DCCFAC4570}" presName="Minus" presStyleLbl="alignNode1" presStyleIdx="1" presStyleCnt="2"/>
      <dgm:spPr/>
    </dgm:pt>
    <dgm:pt modelId="{B9A9C917-1550-0544-AF82-F25CCA2EA53B}" type="pres">
      <dgm:prSet presAssocID="{34A0F96C-A25B-104B-8509-E0DCCFAC4570}" presName="Divider" presStyleLbl="parChTrans1D1" presStyleIdx="0" presStyleCnt="1"/>
      <dgm:spPr/>
    </dgm:pt>
  </dgm:ptLst>
  <dgm:cxnLst>
    <dgm:cxn modelId="{BEFD6183-2FFC-E044-9836-C3C6B33B6C8A}" srcId="{34A0F96C-A25B-104B-8509-E0DCCFAC4570}" destId="{C971EE0B-E998-5546-94F1-FC1195DCCFB0}" srcOrd="0" destOrd="0" parTransId="{A9446E37-4203-9448-B19F-12A40A371B07}" sibTransId="{6F712966-D574-6F41-80EA-BEA0165C7780}"/>
    <dgm:cxn modelId="{DA8ABD73-B773-F84F-BAD8-DC5AF64A8458}" type="presOf" srcId="{87101344-E24F-864A-871A-177B0AE79B12}" destId="{3EC7932F-2800-B648-9848-1FA307D40BE3}" srcOrd="0" destOrd="0" presId="urn:microsoft.com/office/officeart/2009/3/layout/PlusandMinus"/>
    <dgm:cxn modelId="{84F1BCE3-BC42-EF47-818F-2CA7E5820A56}" type="presOf" srcId="{C971EE0B-E998-5546-94F1-FC1195DCCFB0}" destId="{176ABAC3-0B72-5945-8450-F1F969C3A344}" srcOrd="0" destOrd="0" presId="urn:microsoft.com/office/officeart/2009/3/layout/PlusandMinus"/>
    <dgm:cxn modelId="{8F20B259-FACB-894F-9240-9D199BA19D15}" srcId="{34A0F96C-A25B-104B-8509-E0DCCFAC4570}" destId="{87101344-E24F-864A-871A-177B0AE79B12}" srcOrd="1" destOrd="0" parTransId="{17CC401B-B2AA-874F-9CDC-7CA494C32D29}" sibTransId="{AE954B52-7700-1E42-B590-2454AB270E70}"/>
    <dgm:cxn modelId="{0E5D23E7-4545-1F46-A79F-FAAB89EFF901}" type="presOf" srcId="{34A0F96C-A25B-104B-8509-E0DCCFAC4570}" destId="{A9097051-6D07-554C-9672-D0D9F20A3021}" srcOrd="0" destOrd="0" presId="urn:microsoft.com/office/officeart/2009/3/layout/PlusandMinus"/>
    <dgm:cxn modelId="{A035031C-B651-8742-9C33-B38275E9949D}" type="presParOf" srcId="{A9097051-6D07-554C-9672-D0D9F20A3021}" destId="{D28DEDE8-E380-704D-99F9-17AC5F706C5E}" srcOrd="0" destOrd="0" presId="urn:microsoft.com/office/officeart/2009/3/layout/PlusandMinus"/>
    <dgm:cxn modelId="{48F0F9EA-713F-604D-8A41-5EC42520B5F3}" type="presParOf" srcId="{A9097051-6D07-554C-9672-D0D9F20A3021}" destId="{176ABAC3-0B72-5945-8450-F1F969C3A344}" srcOrd="1" destOrd="0" presId="urn:microsoft.com/office/officeart/2009/3/layout/PlusandMinus"/>
    <dgm:cxn modelId="{29E65968-003E-3942-8335-48B4D7F063DE}" type="presParOf" srcId="{A9097051-6D07-554C-9672-D0D9F20A3021}" destId="{3EC7932F-2800-B648-9848-1FA307D40BE3}" srcOrd="2" destOrd="0" presId="urn:microsoft.com/office/officeart/2009/3/layout/PlusandMinus"/>
    <dgm:cxn modelId="{893CE261-A6D6-BA41-862D-ACC0042007A6}" type="presParOf" srcId="{A9097051-6D07-554C-9672-D0D9F20A3021}" destId="{312B9E05-50A7-0948-B54E-793F6EEF1BB0}" srcOrd="3" destOrd="0" presId="urn:microsoft.com/office/officeart/2009/3/layout/PlusandMinus"/>
    <dgm:cxn modelId="{75916468-3ABD-004E-ABA2-D31D7E8E4579}" type="presParOf" srcId="{A9097051-6D07-554C-9672-D0D9F20A3021}" destId="{BD576173-D5FB-454D-9846-FA687B980607}" srcOrd="4" destOrd="0" presId="urn:microsoft.com/office/officeart/2009/3/layout/PlusandMinus"/>
    <dgm:cxn modelId="{D997C191-BE85-5B41-AC25-B6D0A0CF6EA4}" type="presParOf" srcId="{A9097051-6D07-554C-9672-D0D9F20A3021}" destId="{B9A9C917-1550-0544-AF82-F25CCA2EA53B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A0F96C-A25B-104B-8509-E0DCCFAC4570}" type="doc">
      <dgm:prSet loTypeId="urn:microsoft.com/office/officeart/2009/3/layout/PlusandMinu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71EE0B-E998-5546-94F1-FC1195DCCFB0}">
      <dgm:prSet phldrT="[Text]" custT="1"/>
      <dgm:spPr/>
      <dgm:t>
        <a:bodyPr/>
        <a:lstStyle/>
        <a:p>
          <a:r>
            <a:rPr lang="en-US" sz="2400" dirty="0" smtClean="0"/>
            <a:t>No need to add scopes in IdP proxy metadata</a:t>
          </a:r>
        </a:p>
        <a:p>
          <a:r>
            <a:rPr lang="en-US" sz="2400" dirty="0" err="1" smtClean="0"/>
            <a:t>ePSA</a:t>
          </a:r>
          <a:r>
            <a:rPr lang="en-US" sz="2400" dirty="0" smtClean="0"/>
            <a:t> is a standard attribute</a:t>
          </a:r>
        </a:p>
        <a:p>
          <a:r>
            <a:rPr lang="en-US" sz="2400" dirty="0" err="1" smtClean="0"/>
            <a:t>ePSA</a:t>
          </a:r>
          <a:r>
            <a:rPr lang="en-US" sz="2400" dirty="0" smtClean="0"/>
            <a:t> is an optional attribute of the REFEDS R&amp;S bundle</a:t>
          </a:r>
          <a:endParaRPr lang="en-US" sz="2400" dirty="0" smtClean="0"/>
        </a:p>
      </dgm:t>
    </dgm:pt>
    <dgm:pt modelId="{A9446E37-4203-9448-B19F-12A40A371B07}" type="parTrans" cxnId="{BEFD6183-2FFC-E044-9836-C3C6B33B6C8A}">
      <dgm:prSet/>
      <dgm:spPr/>
      <dgm:t>
        <a:bodyPr/>
        <a:lstStyle/>
        <a:p>
          <a:endParaRPr lang="en-US"/>
        </a:p>
      </dgm:t>
    </dgm:pt>
    <dgm:pt modelId="{6F712966-D574-6F41-80EA-BEA0165C7780}" type="sibTrans" cxnId="{BEFD6183-2FFC-E044-9836-C3C6B33B6C8A}">
      <dgm:prSet/>
      <dgm:spPr/>
      <dgm:t>
        <a:bodyPr/>
        <a:lstStyle/>
        <a:p>
          <a:endParaRPr lang="en-US"/>
        </a:p>
      </dgm:t>
    </dgm:pt>
    <dgm:pt modelId="{87101344-E24F-864A-871A-177B0AE79B12}">
      <dgm:prSet phldrT="[Text]" custT="1"/>
      <dgm:spPr/>
      <dgm:t>
        <a:bodyPr/>
        <a:lstStyle/>
        <a:p>
          <a:r>
            <a:rPr lang="en-US" sz="2400" b="0" i="0" dirty="0" smtClean="0"/>
            <a:t>Requires SPs to be configured to disable scope checking for </a:t>
          </a:r>
          <a:r>
            <a:rPr lang="en-US" sz="2400" b="0" i="0" dirty="0" err="1" smtClean="0"/>
            <a:t>ePSA</a:t>
          </a:r>
          <a:r>
            <a:rPr lang="en-US" sz="2400" b="0" i="0" dirty="0" smtClean="0"/>
            <a:t> values from the proxy</a:t>
          </a:r>
          <a:endParaRPr lang="en-US" sz="2400" dirty="0"/>
        </a:p>
      </dgm:t>
    </dgm:pt>
    <dgm:pt modelId="{17CC401B-B2AA-874F-9CDC-7CA494C32D29}" type="parTrans" cxnId="{8F20B259-FACB-894F-9240-9D199BA19D15}">
      <dgm:prSet/>
      <dgm:spPr/>
      <dgm:t>
        <a:bodyPr/>
        <a:lstStyle/>
        <a:p>
          <a:endParaRPr lang="en-US"/>
        </a:p>
      </dgm:t>
    </dgm:pt>
    <dgm:pt modelId="{AE954B52-7700-1E42-B590-2454AB270E70}" type="sibTrans" cxnId="{8F20B259-FACB-894F-9240-9D199BA19D15}">
      <dgm:prSet/>
      <dgm:spPr/>
      <dgm:t>
        <a:bodyPr/>
        <a:lstStyle/>
        <a:p>
          <a:endParaRPr lang="en-US"/>
        </a:p>
      </dgm:t>
    </dgm:pt>
    <dgm:pt modelId="{A9097051-6D07-554C-9672-D0D9F20A3021}" type="pres">
      <dgm:prSet presAssocID="{34A0F96C-A25B-104B-8509-E0DCCFAC4570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D28DEDE8-E380-704D-99F9-17AC5F706C5E}" type="pres">
      <dgm:prSet presAssocID="{34A0F96C-A25B-104B-8509-E0DCCFAC4570}" presName="Background" presStyleLbl="bgImgPlace1" presStyleIdx="0" presStyleCnt="1"/>
      <dgm:spPr/>
    </dgm:pt>
    <dgm:pt modelId="{176ABAC3-0B72-5945-8450-F1F969C3A344}" type="pres">
      <dgm:prSet presAssocID="{34A0F96C-A25B-104B-8509-E0DCCFAC4570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7932F-2800-B648-9848-1FA307D40BE3}" type="pres">
      <dgm:prSet presAssocID="{34A0F96C-A25B-104B-8509-E0DCCFAC4570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B9E05-50A7-0948-B54E-793F6EEF1BB0}" type="pres">
      <dgm:prSet presAssocID="{34A0F96C-A25B-104B-8509-E0DCCFAC4570}" presName="Plus" presStyleLbl="alignNode1" presStyleIdx="0" presStyleCnt="2"/>
      <dgm:spPr/>
    </dgm:pt>
    <dgm:pt modelId="{BD576173-D5FB-454D-9846-FA687B980607}" type="pres">
      <dgm:prSet presAssocID="{34A0F96C-A25B-104B-8509-E0DCCFAC4570}" presName="Minus" presStyleLbl="alignNode1" presStyleIdx="1" presStyleCnt="2"/>
      <dgm:spPr/>
    </dgm:pt>
    <dgm:pt modelId="{B9A9C917-1550-0544-AF82-F25CCA2EA53B}" type="pres">
      <dgm:prSet presAssocID="{34A0F96C-A25B-104B-8509-E0DCCFAC4570}" presName="Divider" presStyleLbl="parChTrans1D1" presStyleIdx="0" presStyleCnt="1"/>
      <dgm:spPr/>
    </dgm:pt>
  </dgm:ptLst>
  <dgm:cxnLst>
    <dgm:cxn modelId="{257F28AB-B961-D04A-BACB-F79D77716483}" type="presOf" srcId="{87101344-E24F-864A-871A-177B0AE79B12}" destId="{3EC7932F-2800-B648-9848-1FA307D40BE3}" srcOrd="0" destOrd="0" presId="urn:microsoft.com/office/officeart/2009/3/layout/PlusandMinus"/>
    <dgm:cxn modelId="{BEFD6183-2FFC-E044-9836-C3C6B33B6C8A}" srcId="{34A0F96C-A25B-104B-8509-E0DCCFAC4570}" destId="{C971EE0B-E998-5546-94F1-FC1195DCCFB0}" srcOrd="0" destOrd="0" parTransId="{A9446E37-4203-9448-B19F-12A40A371B07}" sibTransId="{6F712966-D574-6F41-80EA-BEA0165C7780}"/>
    <dgm:cxn modelId="{80636D43-C593-0F48-B657-A1373C2552A4}" type="presOf" srcId="{C971EE0B-E998-5546-94F1-FC1195DCCFB0}" destId="{176ABAC3-0B72-5945-8450-F1F969C3A344}" srcOrd="0" destOrd="0" presId="urn:microsoft.com/office/officeart/2009/3/layout/PlusandMinus"/>
    <dgm:cxn modelId="{8F20B259-FACB-894F-9240-9D199BA19D15}" srcId="{34A0F96C-A25B-104B-8509-E0DCCFAC4570}" destId="{87101344-E24F-864A-871A-177B0AE79B12}" srcOrd="1" destOrd="0" parTransId="{17CC401B-B2AA-874F-9CDC-7CA494C32D29}" sibTransId="{AE954B52-7700-1E42-B590-2454AB270E70}"/>
    <dgm:cxn modelId="{FE4300A5-E6AD-7247-A3FE-B51D2F972A95}" type="presOf" srcId="{34A0F96C-A25B-104B-8509-E0DCCFAC4570}" destId="{A9097051-6D07-554C-9672-D0D9F20A3021}" srcOrd="0" destOrd="0" presId="urn:microsoft.com/office/officeart/2009/3/layout/PlusandMinus"/>
    <dgm:cxn modelId="{076B3D53-22A2-5C4B-B66C-2F967E578A9F}" type="presParOf" srcId="{A9097051-6D07-554C-9672-D0D9F20A3021}" destId="{D28DEDE8-E380-704D-99F9-17AC5F706C5E}" srcOrd="0" destOrd="0" presId="urn:microsoft.com/office/officeart/2009/3/layout/PlusandMinus"/>
    <dgm:cxn modelId="{AD845E79-5C92-264F-8909-E149E16728B6}" type="presParOf" srcId="{A9097051-6D07-554C-9672-D0D9F20A3021}" destId="{176ABAC3-0B72-5945-8450-F1F969C3A344}" srcOrd="1" destOrd="0" presId="urn:microsoft.com/office/officeart/2009/3/layout/PlusandMinus"/>
    <dgm:cxn modelId="{15A321B7-C1AB-0E4A-8808-03072CD3777F}" type="presParOf" srcId="{A9097051-6D07-554C-9672-D0D9F20A3021}" destId="{3EC7932F-2800-B648-9848-1FA307D40BE3}" srcOrd="2" destOrd="0" presId="urn:microsoft.com/office/officeart/2009/3/layout/PlusandMinus"/>
    <dgm:cxn modelId="{A1A5FBCF-A7D9-8743-A99B-418B66DC6C78}" type="presParOf" srcId="{A9097051-6D07-554C-9672-D0D9F20A3021}" destId="{312B9E05-50A7-0948-B54E-793F6EEF1BB0}" srcOrd="3" destOrd="0" presId="urn:microsoft.com/office/officeart/2009/3/layout/PlusandMinus"/>
    <dgm:cxn modelId="{D79B31D1-E595-3744-9D77-F505CE7CD7C7}" type="presParOf" srcId="{A9097051-6D07-554C-9672-D0D9F20A3021}" destId="{BD576173-D5FB-454D-9846-FA687B980607}" srcOrd="4" destOrd="0" presId="urn:microsoft.com/office/officeart/2009/3/layout/PlusandMinus"/>
    <dgm:cxn modelId="{069B07AA-CD6D-064F-81C4-2E0300417C03}" type="presParOf" srcId="{A9097051-6D07-554C-9672-D0D9F20A3021}" destId="{B9A9C917-1550-0544-AF82-F25CCA2EA53B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A0F96C-A25B-104B-8509-E0DCCFAC4570}" type="doc">
      <dgm:prSet loTypeId="urn:microsoft.com/office/officeart/2009/3/layout/PlusandMinu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71EE0B-E998-5546-94F1-FC1195DCCFB0}">
      <dgm:prSet phldrT="[Text]" custT="1"/>
      <dgm:spPr/>
      <dgm:t>
        <a:bodyPr/>
        <a:lstStyle/>
        <a:p>
          <a:r>
            <a:rPr lang="en-US" sz="2400" dirty="0" smtClean="0"/>
            <a:t>No need to add scopes in IdP Proxy metadata</a:t>
          </a:r>
          <a:endParaRPr lang="en-US" sz="2400" dirty="0" smtClean="0"/>
        </a:p>
        <a:p>
          <a:r>
            <a:rPr lang="en-US" sz="2400" dirty="0" err="1" smtClean="0"/>
            <a:t>ePEntitlement</a:t>
          </a:r>
          <a:r>
            <a:rPr lang="en-US" sz="2400" dirty="0" smtClean="0"/>
            <a:t> is a standard attribute</a:t>
          </a:r>
        </a:p>
        <a:p>
          <a:r>
            <a:rPr lang="en-US" sz="2400" dirty="0" err="1" smtClean="0"/>
            <a:t>ePEntitlement</a:t>
          </a:r>
          <a:r>
            <a:rPr lang="en-US" sz="2400" dirty="0" smtClean="0"/>
            <a:t> is already used for access control by SPs</a:t>
          </a:r>
          <a:endParaRPr lang="en-US" sz="2400" dirty="0"/>
        </a:p>
      </dgm:t>
    </dgm:pt>
    <dgm:pt modelId="{A9446E37-4203-9448-B19F-12A40A371B07}" type="parTrans" cxnId="{BEFD6183-2FFC-E044-9836-C3C6B33B6C8A}">
      <dgm:prSet/>
      <dgm:spPr/>
      <dgm:t>
        <a:bodyPr/>
        <a:lstStyle/>
        <a:p>
          <a:endParaRPr lang="en-US"/>
        </a:p>
      </dgm:t>
    </dgm:pt>
    <dgm:pt modelId="{6F712966-D574-6F41-80EA-BEA0165C7780}" type="sibTrans" cxnId="{BEFD6183-2FFC-E044-9836-C3C6B33B6C8A}">
      <dgm:prSet/>
      <dgm:spPr/>
      <dgm:t>
        <a:bodyPr/>
        <a:lstStyle/>
        <a:p>
          <a:endParaRPr lang="en-US"/>
        </a:p>
      </dgm:t>
    </dgm:pt>
    <dgm:pt modelId="{87101344-E24F-864A-871A-177B0AE79B12}">
      <dgm:prSet phldrT="[Text]" custT="1"/>
      <dgm:spPr/>
      <dgm:t>
        <a:bodyPr/>
        <a:lstStyle/>
        <a:p>
          <a:r>
            <a:rPr lang="en-US" sz="2400" dirty="0" err="1" smtClean="0"/>
            <a:t>ePEntitlement</a:t>
          </a:r>
          <a:r>
            <a:rPr lang="en-US" sz="2400" dirty="0" smtClean="0"/>
            <a:t> is not part of the REFEDS R&amp;S attribute bundle</a:t>
          </a:r>
        </a:p>
        <a:p>
          <a:r>
            <a:rPr lang="en-US" sz="2400" dirty="0" smtClean="0"/>
            <a:t>Requires SPs to be configured to parse affiliation information from IdP Proxies in a special way</a:t>
          </a:r>
          <a:endParaRPr lang="en-US" sz="2400" dirty="0"/>
        </a:p>
      </dgm:t>
    </dgm:pt>
    <dgm:pt modelId="{17CC401B-B2AA-874F-9CDC-7CA494C32D29}" type="parTrans" cxnId="{8F20B259-FACB-894F-9240-9D199BA19D15}">
      <dgm:prSet/>
      <dgm:spPr/>
      <dgm:t>
        <a:bodyPr/>
        <a:lstStyle/>
        <a:p>
          <a:endParaRPr lang="en-US"/>
        </a:p>
      </dgm:t>
    </dgm:pt>
    <dgm:pt modelId="{AE954B52-7700-1E42-B590-2454AB270E70}" type="sibTrans" cxnId="{8F20B259-FACB-894F-9240-9D199BA19D15}">
      <dgm:prSet/>
      <dgm:spPr/>
      <dgm:t>
        <a:bodyPr/>
        <a:lstStyle/>
        <a:p>
          <a:endParaRPr lang="en-US"/>
        </a:p>
      </dgm:t>
    </dgm:pt>
    <dgm:pt modelId="{A9097051-6D07-554C-9672-D0D9F20A3021}" type="pres">
      <dgm:prSet presAssocID="{34A0F96C-A25B-104B-8509-E0DCCFAC4570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D28DEDE8-E380-704D-99F9-17AC5F706C5E}" type="pres">
      <dgm:prSet presAssocID="{34A0F96C-A25B-104B-8509-E0DCCFAC4570}" presName="Background" presStyleLbl="bgImgPlace1" presStyleIdx="0" presStyleCnt="1"/>
      <dgm:spPr/>
    </dgm:pt>
    <dgm:pt modelId="{176ABAC3-0B72-5945-8450-F1F969C3A344}" type="pres">
      <dgm:prSet presAssocID="{34A0F96C-A25B-104B-8509-E0DCCFAC4570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7932F-2800-B648-9848-1FA307D40BE3}" type="pres">
      <dgm:prSet presAssocID="{34A0F96C-A25B-104B-8509-E0DCCFAC4570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B9E05-50A7-0948-B54E-793F6EEF1BB0}" type="pres">
      <dgm:prSet presAssocID="{34A0F96C-A25B-104B-8509-E0DCCFAC4570}" presName="Plus" presStyleLbl="alignNode1" presStyleIdx="0" presStyleCnt="2"/>
      <dgm:spPr/>
    </dgm:pt>
    <dgm:pt modelId="{BD576173-D5FB-454D-9846-FA687B980607}" type="pres">
      <dgm:prSet presAssocID="{34A0F96C-A25B-104B-8509-E0DCCFAC4570}" presName="Minus" presStyleLbl="alignNode1" presStyleIdx="1" presStyleCnt="2"/>
      <dgm:spPr/>
    </dgm:pt>
    <dgm:pt modelId="{B9A9C917-1550-0544-AF82-F25CCA2EA53B}" type="pres">
      <dgm:prSet presAssocID="{34A0F96C-A25B-104B-8509-E0DCCFAC4570}" presName="Divider" presStyleLbl="parChTrans1D1" presStyleIdx="0" presStyleCnt="1"/>
      <dgm:spPr/>
    </dgm:pt>
  </dgm:ptLst>
  <dgm:cxnLst>
    <dgm:cxn modelId="{3B961DB2-CDDA-444A-880E-E5702F165B35}" type="presOf" srcId="{34A0F96C-A25B-104B-8509-E0DCCFAC4570}" destId="{A9097051-6D07-554C-9672-D0D9F20A3021}" srcOrd="0" destOrd="0" presId="urn:microsoft.com/office/officeart/2009/3/layout/PlusandMinus"/>
    <dgm:cxn modelId="{8F20B259-FACB-894F-9240-9D199BA19D15}" srcId="{34A0F96C-A25B-104B-8509-E0DCCFAC4570}" destId="{87101344-E24F-864A-871A-177B0AE79B12}" srcOrd="1" destOrd="0" parTransId="{17CC401B-B2AA-874F-9CDC-7CA494C32D29}" sibTransId="{AE954B52-7700-1E42-B590-2454AB270E70}"/>
    <dgm:cxn modelId="{23E4B48F-D9E7-A741-BECC-B562D3E1B6AD}" type="presOf" srcId="{C971EE0B-E998-5546-94F1-FC1195DCCFB0}" destId="{176ABAC3-0B72-5945-8450-F1F969C3A344}" srcOrd="0" destOrd="0" presId="urn:microsoft.com/office/officeart/2009/3/layout/PlusandMinus"/>
    <dgm:cxn modelId="{3BD768A6-547F-034C-8C9F-34CF71821C3A}" type="presOf" srcId="{87101344-E24F-864A-871A-177B0AE79B12}" destId="{3EC7932F-2800-B648-9848-1FA307D40BE3}" srcOrd="0" destOrd="0" presId="urn:microsoft.com/office/officeart/2009/3/layout/PlusandMinus"/>
    <dgm:cxn modelId="{BEFD6183-2FFC-E044-9836-C3C6B33B6C8A}" srcId="{34A0F96C-A25B-104B-8509-E0DCCFAC4570}" destId="{C971EE0B-E998-5546-94F1-FC1195DCCFB0}" srcOrd="0" destOrd="0" parTransId="{A9446E37-4203-9448-B19F-12A40A371B07}" sibTransId="{6F712966-D574-6F41-80EA-BEA0165C7780}"/>
    <dgm:cxn modelId="{C4C6FB90-9E51-E04D-BB33-139D146D00B2}" type="presParOf" srcId="{A9097051-6D07-554C-9672-D0D9F20A3021}" destId="{D28DEDE8-E380-704D-99F9-17AC5F706C5E}" srcOrd="0" destOrd="0" presId="urn:microsoft.com/office/officeart/2009/3/layout/PlusandMinus"/>
    <dgm:cxn modelId="{637B08D3-A31F-5F45-87E9-193035477116}" type="presParOf" srcId="{A9097051-6D07-554C-9672-D0D9F20A3021}" destId="{176ABAC3-0B72-5945-8450-F1F969C3A344}" srcOrd="1" destOrd="0" presId="urn:microsoft.com/office/officeart/2009/3/layout/PlusandMinus"/>
    <dgm:cxn modelId="{B4EDFDCA-3028-5F42-9F24-37EC969FE154}" type="presParOf" srcId="{A9097051-6D07-554C-9672-D0D9F20A3021}" destId="{3EC7932F-2800-B648-9848-1FA307D40BE3}" srcOrd="2" destOrd="0" presId="urn:microsoft.com/office/officeart/2009/3/layout/PlusandMinus"/>
    <dgm:cxn modelId="{8F3C7058-0F75-2B4C-87D5-88B57A4C39EE}" type="presParOf" srcId="{A9097051-6D07-554C-9672-D0D9F20A3021}" destId="{312B9E05-50A7-0948-B54E-793F6EEF1BB0}" srcOrd="3" destOrd="0" presId="urn:microsoft.com/office/officeart/2009/3/layout/PlusandMinus"/>
    <dgm:cxn modelId="{3FB7B496-AEAE-A74C-98BC-FCD628CF9796}" type="presParOf" srcId="{A9097051-6D07-554C-9672-D0D9F20A3021}" destId="{BD576173-D5FB-454D-9846-FA687B980607}" srcOrd="4" destOrd="0" presId="urn:microsoft.com/office/officeart/2009/3/layout/PlusandMinus"/>
    <dgm:cxn modelId="{7F6EDF37-A094-A749-A397-7B66FD2E8AB8}" type="presParOf" srcId="{A9097051-6D07-554C-9672-D0D9F20A3021}" destId="{B9A9C917-1550-0544-AF82-F25CCA2EA53B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A0F96C-A25B-104B-8509-E0DCCFAC4570}" type="doc">
      <dgm:prSet loTypeId="urn:microsoft.com/office/officeart/2009/3/layout/PlusandMinu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71EE0B-E998-5546-94F1-FC1195DCCFB0}">
      <dgm:prSet phldrT="[Text]" custT="1"/>
      <dgm:spPr/>
      <dgm:t>
        <a:bodyPr/>
        <a:lstStyle/>
        <a:p>
          <a:r>
            <a:rPr lang="en-US" sz="2400" dirty="0" smtClean="0"/>
            <a:t>No need to add scopes in IdP proxy metadata</a:t>
          </a:r>
          <a:endParaRPr lang="en-US" sz="2400" dirty="0"/>
        </a:p>
      </dgm:t>
    </dgm:pt>
    <dgm:pt modelId="{A9446E37-4203-9448-B19F-12A40A371B07}" type="parTrans" cxnId="{BEFD6183-2FFC-E044-9836-C3C6B33B6C8A}">
      <dgm:prSet/>
      <dgm:spPr/>
      <dgm:t>
        <a:bodyPr/>
        <a:lstStyle/>
        <a:p>
          <a:endParaRPr lang="en-US"/>
        </a:p>
      </dgm:t>
    </dgm:pt>
    <dgm:pt modelId="{6F712966-D574-6F41-80EA-BEA0165C7780}" type="sibTrans" cxnId="{BEFD6183-2FFC-E044-9836-C3C6B33B6C8A}">
      <dgm:prSet/>
      <dgm:spPr/>
      <dgm:t>
        <a:bodyPr/>
        <a:lstStyle/>
        <a:p>
          <a:endParaRPr lang="en-US"/>
        </a:p>
      </dgm:t>
    </dgm:pt>
    <dgm:pt modelId="{87101344-E24F-864A-871A-177B0AE79B12}">
      <dgm:prSet phldrT="[Text]" custT="1"/>
      <dgm:spPr/>
      <dgm:t>
        <a:bodyPr/>
        <a:lstStyle/>
        <a:p>
          <a:r>
            <a:rPr lang="en-US" sz="2400" dirty="0" err="1" smtClean="0"/>
            <a:t>xScopedAffiliation</a:t>
          </a:r>
          <a:r>
            <a:rPr lang="en-US" sz="2400" dirty="0" smtClean="0"/>
            <a:t> is not part of the REFEDS R&amp;S attribute bundle</a:t>
          </a:r>
        </a:p>
        <a:p>
          <a:r>
            <a:rPr lang="en-US" sz="2400" dirty="0" smtClean="0"/>
            <a:t>Requires SPs to be configured to handle affiliation information from both </a:t>
          </a:r>
          <a:r>
            <a:rPr lang="en-US" sz="2400" dirty="0" err="1" smtClean="0"/>
            <a:t>ePSA</a:t>
          </a:r>
          <a:r>
            <a:rPr lang="en-US" sz="2400" dirty="0" smtClean="0"/>
            <a:t> and new attribute</a:t>
          </a:r>
          <a:endParaRPr lang="en-US" sz="2400" dirty="0"/>
        </a:p>
      </dgm:t>
    </dgm:pt>
    <dgm:pt modelId="{17CC401B-B2AA-874F-9CDC-7CA494C32D29}" type="parTrans" cxnId="{8F20B259-FACB-894F-9240-9D199BA19D15}">
      <dgm:prSet/>
      <dgm:spPr/>
      <dgm:t>
        <a:bodyPr/>
        <a:lstStyle/>
        <a:p>
          <a:endParaRPr lang="en-US"/>
        </a:p>
      </dgm:t>
    </dgm:pt>
    <dgm:pt modelId="{AE954B52-7700-1E42-B590-2454AB270E70}" type="sibTrans" cxnId="{8F20B259-FACB-894F-9240-9D199BA19D15}">
      <dgm:prSet/>
      <dgm:spPr/>
      <dgm:t>
        <a:bodyPr/>
        <a:lstStyle/>
        <a:p>
          <a:endParaRPr lang="en-US"/>
        </a:p>
      </dgm:t>
    </dgm:pt>
    <dgm:pt modelId="{A9097051-6D07-554C-9672-D0D9F20A3021}" type="pres">
      <dgm:prSet presAssocID="{34A0F96C-A25B-104B-8509-E0DCCFAC4570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D28DEDE8-E380-704D-99F9-17AC5F706C5E}" type="pres">
      <dgm:prSet presAssocID="{34A0F96C-A25B-104B-8509-E0DCCFAC4570}" presName="Background" presStyleLbl="bgImgPlace1" presStyleIdx="0" presStyleCnt="1"/>
      <dgm:spPr/>
    </dgm:pt>
    <dgm:pt modelId="{176ABAC3-0B72-5945-8450-F1F969C3A344}" type="pres">
      <dgm:prSet presAssocID="{34A0F96C-A25B-104B-8509-E0DCCFAC4570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C7932F-2800-B648-9848-1FA307D40BE3}" type="pres">
      <dgm:prSet presAssocID="{34A0F96C-A25B-104B-8509-E0DCCFAC4570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2B9E05-50A7-0948-B54E-793F6EEF1BB0}" type="pres">
      <dgm:prSet presAssocID="{34A0F96C-A25B-104B-8509-E0DCCFAC4570}" presName="Plus" presStyleLbl="alignNode1" presStyleIdx="0" presStyleCnt="2"/>
      <dgm:spPr/>
    </dgm:pt>
    <dgm:pt modelId="{BD576173-D5FB-454D-9846-FA687B980607}" type="pres">
      <dgm:prSet presAssocID="{34A0F96C-A25B-104B-8509-E0DCCFAC4570}" presName="Minus" presStyleLbl="alignNode1" presStyleIdx="1" presStyleCnt="2"/>
      <dgm:spPr/>
    </dgm:pt>
    <dgm:pt modelId="{B9A9C917-1550-0544-AF82-F25CCA2EA53B}" type="pres">
      <dgm:prSet presAssocID="{34A0F96C-A25B-104B-8509-E0DCCFAC4570}" presName="Divider" presStyleLbl="parChTrans1D1" presStyleIdx="0" presStyleCnt="1"/>
      <dgm:spPr/>
    </dgm:pt>
  </dgm:ptLst>
  <dgm:cxnLst>
    <dgm:cxn modelId="{8F20B259-FACB-894F-9240-9D199BA19D15}" srcId="{34A0F96C-A25B-104B-8509-E0DCCFAC4570}" destId="{87101344-E24F-864A-871A-177B0AE79B12}" srcOrd="1" destOrd="0" parTransId="{17CC401B-B2AA-874F-9CDC-7CA494C32D29}" sibTransId="{AE954B52-7700-1E42-B590-2454AB270E70}"/>
    <dgm:cxn modelId="{9EAD3396-5D68-274A-ABFE-5911E615DB38}" type="presOf" srcId="{34A0F96C-A25B-104B-8509-E0DCCFAC4570}" destId="{A9097051-6D07-554C-9672-D0D9F20A3021}" srcOrd="0" destOrd="0" presId="urn:microsoft.com/office/officeart/2009/3/layout/PlusandMinus"/>
    <dgm:cxn modelId="{3FC52302-4970-3641-AE7B-62BCFED6BE49}" type="presOf" srcId="{87101344-E24F-864A-871A-177B0AE79B12}" destId="{3EC7932F-2800-B648-9848-1FA307D40BE3}" srcOrd="0" destOrd="0" presId="urn:microsoft.com/office/officeart/2009/3/layout/PlusandMinus"/>
    <dgm:cxn modelId="{BEFD6183-2FFC-E044-9836-C3C6B33B6C8A}" srcId="{34A0F96C-A25B-104B-8509-E0DCCFAC4570}" destId="{C971EE0B-E998-5546-94F1-FC1195DCCFB0}" srcOrd="0" destOrd="0" parTransId="{A9446E37-4203-9448-B19F-12A40A371B07}" sibTransId="{6F712966-D574-6F41-80EA-BEA0165C7780}"/>
    <dgm:cxn modelId="{84743024-1EB0-E243-BA06-A47C113D1639}" type="presOf" srcId="{C971EE0B-E998-5546-94F1-FC1195DCCFB0}" destId="{176ABAC3-0B72-5945-8450-F1F969C3A344}" srcOrd="0" destOrd="0" presId="urn:microsoft.com/office/officeart/2009/3/layout/PlusandMinus"/>
    <dgm:cxn modelId="{96A009DC-A3F8-F248-BDAA-6DA6B522D1E8}" type="presParOf" srcId="{A9097051-6D07-554C-9672-D0D9F20A3021}" destId="{D28DEDE8-E380-704D-99F9-17AC5F706C5E}" srcOrd="0" destOrd="0" presId="urn:microsoft.com/office/officeart/2009/3/layout/PlusandMinus"/>
    <dgm:cxn modelId="{268675B7-5AB5-B248-BCB2-98D7940C0C6B}" type="presParOf" srcId="{A9097051-6D07-554C-9672-D0D9F20A3021}" destId="{176ABAC3-0B72-5945-8450-F1F969C3A344}" srcOrd="1" destOrd="0" presId="urn:microsoft.com/office/officeart/2009/3/layout/PlusandMinus"/>
    <dgm:cxn modelId="{E82CCA28-0284-874B-B86B-0B7366196DD4}" type="presParOf" srcId="{A9097051-6D07-554C-9672-D0D9F20A3021}" destId="{3EC7932F-2800-B648-9848-1FA307D40BE3}" srcOrd="2" destOrd="0" presId="urn:microsoft.com/office/officeart/2009/3/layout/PlusandMinus"/>
    <dgm:cxn modelId="{B566C81C-E448-CA41-B17E-D73CDC839832}" type="presParOf" srcId="{A9097051-6D07-554C-9672-D0D9F20A3021}" destId="{312B9E05-50A7-0948-B54E-793F6EEF1BB0}" srcOrd="3" destOrd="0" presId="urn:microsoft.com/office/officeart/2009/3/layout/PlusandMinus"/>
    <dgm:cxn modelId="{0B19DE93-B0B6-9745-A9A9-41C39EF23DEC}" type="presParOf" srcId="{A9097051-6D07-554C-9672-D0D9F20A3021}" destId="{BD576173-D5FB-454D-9846-FA687B980607}" srcOrd="4" destOrd="0" presId="urn:microsoft.com/office/officeart/2009/3/layout/PlusandMinus"/>
    <dgm:cxn modelId="{3A6332B8-6D99-A747-81A7-2AF5F373BB6C}" type="presParOf" srcId="{A9097051-6D07-554C-9672-D0D9F20A3021}" destId="{B9A9C917-1550-0544-AF82-F25CCA2EA53B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DEDE8-E380-704D-99F9-17AC5F706C5E}">
      <dsp:nvSpPr>
        <dsp:cNvPr id="0" name=""/>
        <dsp:cNvSpPr/>
      </dsp:nvSpPr>
      <dsp:spPr>
        <a:xfrm>
          <a:off x="736377" y="897292"/>
          <a:ext cx="7118318" cy="367870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6ABAC3-0B72-5945-8450-F1F969C3A344}">
      <dsp:nvSpPr>
        <dsp:cNvPr id="0" name=""/>
        <dsp:cNvSpPr/>
      </dsp:nvSpPr>
      <dsp:spPr>
        <a:xfrm>
          <a:off x="949109" y="1327521"/>
          <a:ext cx="3305517" cy="314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ePSA</a:t>
          </a:r>
          <a:r>
            <a:rPr lang="en-US" sz="2400" kern="1200" dirty="0" smtClean="0"/>
            <a:t> is a standard attribute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ePSA</a:t>
          </a:r>
          <a:r>
            <a:rPr lang="en-US" sz="2400" kern="1200" dirty="0" smtClean="0"/>
            <a:t> is an optional attribute of the REFEDS R&amp;S bundle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 </a:t>
          </a:r>
          <a:r>
            <a:rPr lang="en-US" sz="2400" kern="1200" dirty="0" err="1" smtClean="0"/>
            <a:t>config</a:t>
          </a:r>
          <a:r>
            <a:rPr lang="en-US" sz="2400" kern="1200" dirty="0" smtClean="0"/>
            <a:t> required for downstream SPs</a:t>
          </a:r>
          <a:endParaRPr lang="en-US" sz="2400" kern="1200" dirty="0"/>
        </a:p>
      </dsp:txBody>
      <dsp:txXfrm>
        <a:off x="949109" y="1327521"/>
        <a:ext cx="3305517" cy="3147086"/>
      </dsp:txXfrm>
    </dsp:sp>
    <dsp:sp modelId="{3EC7932F-2800-B648-9848-1FA307D40BE3}">
      <dsp:nvSpPr>
        <dsp:cNvPr id="0" name=""/>
        <dsp:cNvSpPr/>
      </dsp:nvSpPr>
      <dsp:spPr>
        <a:xfrm>
          <a:off x="4328264" y="1327521"/>
          <a:ext cx="3305517" cy="314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i="0" kern="1200" dirty="0" smtClean="0"/>
            <a:t>Needs agreement with Federation operators who are in effect authoritative for the scope element in metadata</a:t>
          </a:r>
          <a:endParaRPr lang="en-US" sz="2400" kern="1200" dirty="0"/>
        </a:p>
      </dsp:txBody>
      <dsp:txXfrm>
        <a:off x="4328264" y="1327521"/>
        <a:ext cx="3305517" cy="3147086"/>
      </dsp:txXfrm>
    </dsp:sp>
    <dsp:sp modelId="{312B9E05-50A7-0948-B54E-793F6EEF1BB0}">
      <dsp:nvSpPr>
        <dsp:cNvPr id="0" name=""/>
        <dsp:cNvSpPr/>
      </dsp:nvSpPr>
      <dsp:spPr>
        <a:xfrm>
          <a:off x="0" y="161103"/>
          <a:ext cx="1390935" cy="1390935"/>
        </a:xfrm>
        <a:prstGeom prst="plus">
          <a:avLst>
            <a:gd name="adj" fmla="val 328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576173-D5FB-454D-9846-FA687B980607}">
      <dsp:nvSpPr>
        <dsp:cNvPr id="0" name=""/>
        <dsp:cNvSpPr/>
      </dsp:nvSpPr>
      <dsp:spPr>
        <a:xfrm>
          <a:off x="6872859" y="661317"/>
          <a:ext cx="1309116" cy="4486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A9C917-1550-0544-AF82-F25CCA2EA53B}">
      <dsp:nvSpPr>
        <dsp:cNvPr id="0" name=""/>
        <dsp:cNvSpPr/>
      </dsp:nvSpPr>
      <dsp:spPr>
        <a:xfrm>
          <a:off x="4295536" y="1334251"/>
          <a:ext cx="818" cy="3005769"/>
        </a:xfrm>
        <a:prstGeom prst="line">
          <a:avLst/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DEDE8-E380-704D-99F9-17AC5F706C5E}">
      <dsp:nvSpPr>
        <dsp:cNvPr id="0" name=""/>
        <dsp:cNvSpPr/>
      </dsp:nvSpPr>
      <dsp:spPr>
        <a:xfrm>
          <a:off x="736377" y="897292"/>
          <a:ext cx="7118318" cy="367870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6ABAC3-0B72-5945-8450-F1F969C3A344}">
      <dsp:nvSpPr>
        <dsp:cNvPr id="0" name=""/>
        <dsp:cNvSpPr/>
      </dsp:nvSpPr>
      <dsp:spPr>
        <a:xfrm>
          <a:off x="949109" y="1327521"/>
          <a:ext cx="3305517" cy="314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 need to add scopes in IdP proxy metadata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ePSA</a:t>
          </a:r>
          <a:r>
            <a:rPr lang="en-US" sz="2400" kern="1200" dirty="0" smtClean="0"/>
            <a:t> is a standard attribute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ePSA</a:t>
          </a:r>
          <a:r>
            <a:rPr lang="en-US" sz="2400" kern="1200" dirty="0" smtClean="0"/>
            <a:t> is an optional attribute of the REFEDS R&amp;S bundle</a:t>
          </a:r>
          <a:endParaRPr lang="en-US" sz="2400" kern="1200" dirty="0" smtClean="0"/>
        </a:p>
      </dsp:txBody>
      <dsp:txXfrm>
        <a:off x="949109" y="1327521"/>
        <a:ext cx="3305517" cy="3147086"/>
      </dsp:txXfrm>
    </dsp:sp>
    <dsp:sp modelId="{3EC7932F-2800-B648-9848-1FA307D40BE3}">
      <dsp:nvSpPr>
        <dsp:cNvPr id="0" name=""/>
        <dsp:cNvSpPr/>
      </dsp:nvSpPr>
      <dsp:spPr>
        <a:xfrm>
          <a:off x="4328264" y="1327521"/>
          <a:ext cx="3305517" cy="314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i="0" kern="1200" dirty="0" smtClean="0"/>
            <a:t>Requires SPs to be configured to disable scope checking for </a:t>
          </a:r>
          <a:r>
            <a:rPr lang="en-US" sz="2400" b="0" i="0" kern="1200" dirty="0" err="1" smtClean="0"/>
            <a:t>ePSA</a:t>
          </a:r>
          <a:r>
            <a:rPr lang="en-US" sz="2400" b="0" i="0" kern="1200" dirty="0" smtClean="0"/>
            <a:t> values from the proxy</a:t>
          </a:r>
          <a:endParaRPr lang="en-US" sz="2400" kern="1200" dirty="0"/>
        </a:p>
      </dsp:txBody>
      <dsp:txXfrm>
        <a:off x="4328264" y="1327521"/>
        <a:ext cx="3305517" cy="3147086"/>
      </dsp:txXfrm>
    </dsp:sp>
    <dsp:sp modelId="{312B9E05-50A7-0948-B54E-793F6EEF1BB0}">
      <dsp:nvSpPr>
        <dsp:cNvPr id="0" name=""/>
        <dsp:cNvSpPr/>
      </dsp:nvSpPr>
      <dsp:spPr>
        <a:xfrm>
          <a:off x="0" y="161103"/>
          <a:ext cx="1390935" cy="1390935"/>
        </a:xfrm>
        <a:prstGeom prst="plus">
          <a:avLst>
            <a:gd name="adj" fmla="val 328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576173-D5FB-454D-9846-FA687B980607}">
      <dsp:nvSpPr>
        <dsp:cNvPr id="0" name=""/>
        <dsp:cNvSpPr/>
      </dsp:nvSpPr>
      <dsp:spPr>
        <a:xfrm>
          <a:off x="6872859" y="661317"/>
          <a:ext cx="1309116" cy="4486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A9C917-1550-0544-AF82-F25CCA2EA53B}">
      <dsp:nvSpPr>
        <dsp:cNvPr id="0" name=""/>
        <dsp:cNvSpPr/>
      </dsp:nvSpPr>
      <dsp:spPr>
        <a:xfrm>
          <a:off x="4295536" y="1334251"/>
          <a:ext cx="818" cy="3005769"/>
        </a:xfrm>
        <a:prstGeom prst="line">
          <a:avLst/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DEDE8-E380-704D-99F9-17AC5F706C5E}">
      <dsp:nvSpPr>
        <dsp:cNvPr id="0" name=""/>
        <dsp:cNvSpPr/>
      </dsp:nvSpPr>
      <dsp:spPr>
        <a:xfrm>
          <a:off x="736377" y="897292"/>
          <a:ext cx="7118318" cy="367870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6ABAC3-0B72-5945-8450-F1F969C3A344}">
      <dsp:nvSpPr>
        <dsp:cNvPr id="0" name=""/>
        <dsp:cNvSpPr/>
      </dsp:nvSpPr>
      <dsp:spPr>
        <a:xfrm>
          <a:off x="949109" y="1327521"/>
          <a:ext cx="3305517" cy="314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 need to add scopes in IdP Proxy metadata</a:t>
          </a:r>
          <a:endParaRPr lang="en-US" sz="24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ePEntitlement</a:t>
          </a:r>
          <a:r>
            <a:rPr lang="en-US" sz="2400" kern="1200" dirty="0" smtClean="0"/>
            <a:t> is a standard attribute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ePEntitlement</a:t>
          </a:r>
          <a:r>
            <a:rPr lang="en-US" sz="2400" kern="1200" dirty="0" smtClean="0"/>
            <a:t> is already used for access control by SPs</a:t>
          </a:r>
          <a:endParaRPr lang="en-US" sz="2400" kern="1200" dirty="0"/>
        </a:p>
      </dsp:txBody>
      <dsp:txXfrm>
        <a:off x="949109" y="1327521"/>
        <a:ext cx="3305517" cy="3147086"/>
      </dsp:txXfrm>
    </dsp:sp>
    <dsp:sp modelId="{3EC7932F-2800-B648-9848-1FA307D40BE3}">
      <dsp:nvSpPr>
        <dsp:cNvPr id="0" name=""/>
        <dsp:cNvSpPr/>
      </dsp:nvSpPr>
      <dsp:spPr>
        <a:xfrm>
          <a:off x="4328264" y="1327521"/>
          <a:ext cx="3305517" cy="314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ePEntitlement</a:t>
          </a:r>
          <a:r>
            <a:rPr lang="en-US" sz="2400" kern="1200" dirty="0" smtClean="0"/>
            <a:t> is not part of the REFEDS R&amp;S attribute bundle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Requires SPs to be configured to parse affiliation information from IdP Proxies in a special way</a:t>
          </a:r>
          <a:endParaRPr lang="en-US" sz="2400" kern="1200" dirty="0"/>
        </a:p>
      </dsp:txBody>
      <dsp:txXfrm>
        <a:off x="4328264" y="1327521"/>
        <a:ext cx="3305517" cy="3147086"/>
      </dsp:txXfrm>
    </dsp:sp>
    <dsp:sp modelId="{312B9E05-50A7-0948-B54E-793F6EEF1BB0}">
      <dsp:nvSpPr>
        <dsp:cNvPr id="0" name=""/>
        <dsp:cNvSpPr/>
      </dsp:nvSpPr>
      <dsp:spPr>
        <a:xfrm>
          <a:off x="0" y="161103"/>
          <a:ext cx="1390935" cy="1390935"/>
        </a:xfrm>
        <a:prstGeom prst="plus">
          <a:avLst>
            <a:gd name="adj" fmla="val 328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576173-D5FB-454D-9846-FA687B980607}">
      <dsp:nvSpPr>
        <dsp:cNvPr id="0" name=""/>
        <dsp:cNvSpPr/>
      </dsp:nvSpPr>
      <dsp:spPr>
        <a:xfrm>
          <a:off x="6872859" y="661317"/>
          <a:ext cx="1309116" cy="4486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A9C917-1550-0544-AF82-F25CCA2EA53B}">
      <dsp:nvSpPr>
        <dsp:cNvPr id="0" name=""/>
        <dsp:cNvSpPr/>
      </dsp:nvSpPr>
      <dsp:spPr>
        <a:xfrm>
          <a:off x="4295536" y="1334251"/>
          <a:ext cx="818" cy="3005769"/>
        </a:xfrm>
        <a:prstGeom prst="line">
          <a:avLst/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DEDE8-E380-704D-99F9-17AC5F706C5E}">
      <dsp:nvSpPr>
        <dsp:cNvPr id="0" name=""/>
        <dsp:cNvSpPr/>
      </dsp:nvSpPr>
      <dsp:spPr>
        <a:xfrm>
          <a:off x="736377" y="897292"/>
          <a:ext cx="7118318" cy="367870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6ABAC3-0B72-5945-8450-F1F969C3A344}">
      <dsp:nvSpPr>
        <dsp:cNvPr id="0" name=""/>
        <dsp:cNvSpPr/>
      </dsp:nvSpPr>
      <dsp:spPr>
        <a:xfrm>
          <a:off x="949109" y="1327521"/>
          <a:ext cx="3305517" cy="314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No need to add scopes in IdP proxy metadata</a:t>
          </a:r>
          <a:endParaRPr lang="en-US" sz="2400" kern="1200" dirty="0"/>
        </a:p>
      </dsp:txBody>
      <dsp:txXfrm>
        <a:off x="949109" y="1327521"/>
        <a:ext cx="3305517" cy="3147086"/>
      </dsp:txXfrm>
    </dsp:sp>
    <dsp:sp modelId="{3EC7932F-2800-B648-9848-1FA307D40BE3}">
      <dsp:nvSpPr>
        <dsp:cNvPr id="0" name=""/>
        <dsp:cNvSpPr/>
      </dsp:nvSpPr>
      <dsp:spPr>
        <a:xfrm>
          <a:off x="4328264" y="1327521"/>
          <a:ext cx="3305517" cy="314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xScopedAffiliation</a:t>
          </a:r>
          <a:r>
            <a:rPr lang="en-US" sz="2400" kern="1200" dirty="0" smtClean="0"/>
            <a:t> is not part of the REFEDS R&amp;S attribute bundle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Requires SPs to be configured to handle affiliation information from both </a:t>
          </a:r>
          <a:r>
            <a:rPr lang="en-US" sz="2400" kern="1200" dirty="0" err="1" smtClean="0"/>
            <a:t>ePSA</a:t>
          </a:r>
          <a:r>
            <a:rPr lang="en-US" sz="2400" kern="1200" dirty="0" smtClean="0"/>
            <a:t> and new attribute</a:t>
          </a:r>
          <a:endParaRPr lang="en-US" sz="2400" kern="1200" dirty="0"/>
        </a:p>
      </dsp:txBody>
      <dsp:txXfrm>
        <a:off x="4328264" y="1327521"/>
        <a:ext cx="3305517" cy="3147086"/>
      </dsp:txXfrm>
    </dsp:sp>
    <dsp:sp modelId="{312B9E05-50A7-0948-B54E-793F6EEF1BB0}">
      <dsp:nvSpPr>
        <dsp:cNvPr id="0" name=""/>
        <dsp:cNvSpPr/>
      </dsp:nvSpPr>
      <dsp:spPr>
        <a:xfrm>
          <a:off x="0" y="161103"/>
          <a:ext cx="1390935" cy="1390935"/>
        </a:xfrm>
        <a:prstGeom prst="plus">
          <a:avLst>
            <a:gd name="adj" fmla="val 328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576173-D5FB-454D-9846-FA687B980607}">
      <dsp:nvSpPr>
        <dsp:cNvPr id="0" name=""/>
        <dsp:cNvSpPr/>
      </dsp:nvSpPr>
      <dsp:spPr>
        <a:xfrm>
          <a:off x="6872859" y="661317"/>
          <a:ext cx="1309116" cy="4486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A9C917-1550-0544-AF82-F25CCA2EA53B}">
      <dsp:nvSpPr>
        <dsp:cNvPr id="0" name=""/>
        <dsp:cNvSpPr/>
      </dsp:nvSpPr>
      <dsp:spPr>
        <a:xfrm>
          <a:off x="4295536" y="1334251"/>
          <a:ext cx="818" cy="3005769"/>
        </a:xfrm>
        <a:prstGeom prst="line">
          <a:avLst/>
        </a:pr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22/11/2017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219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710060" y="3625010"/>
            <a:ext cx="5096933" cy="375289"/>
          </a:xfr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 smtClean="0"/>
              <a:t>Presenter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0060" y="5484095"/>
            <a:ext cx="5003270" cy="4363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Event, Location</a:t>
            </a:r>
            <a:endParaRPr lang="en-GB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710060" y="2804347"/>
            <a:ext cx="5733073" cy="503459"/>
          </a:xfrm>
        </p:spPr>
        <p:txBody>
          <a:bodyPr>
            <a:normAutofit/>
          </a:bodyPr>
          <a:lstStyle>
            <a:lvl1pPr marL="0" indent="0">
              <a:buNone/>
              <a:defRPr sz="1950">
                <a:solidFill>
                  <a:srgbClr val="F6791C"/>
                </a:solidFill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710060" y="2398309"/>
            <a:ext cx="5733073" cy="473242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710060" y="5785333"/>
            <a:ext cx="5003270" cy="42831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10060" y="3947187"/>
            <a:ext cx="5096933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Project, AARC (if applicable)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10060" y="4249758"/>
            <a:ext cx="6613609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Organisation, Organisation Name (if Applicable)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894961" y="4765918"/>
            <a:ext cx="914400" cy="190399"/>
          </a:xfrm>
        </p:spPr>
        <p:txBody>
          <a:bodyPr>
            <a:normAutofit/>
          </a:bodyPr>
          <a:lstStyle>
            <a:lvl1pPr marL="0" indent="0">
              <a:buNone/>
              <a:defRPr sz="600"/>
            </a:lvl1pPr>
          </a:lstStyle>
          <a:p>
            <a:pPr lvl="0"/>
            <a:r>
              <a:rPr lang="en-US" dirty="0" smtClean="0"/>
              <a:t>Logo (optional)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543"/>
          <a:stretch/>
        </p:blipFill>
        <p:spPr>
          <a:xfrm>
            <a:off x="6306948" y="-77026"/>
            <a:ext cx="2887852" cy="6977361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1961799" y="927798"/>
            <a:ext cx="55798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003F5E"/>
                </a:solidFill>
              </a:rPr>
              <a:t>Authentication and Authorisation for Research and Collaboration</a:t>
            </a:r>
            <a:endParaRPr lang="en-GB" sz="1600" dirty="0">
              <a:solidFill>
                <a:srgbClr val="003F5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715" y="509608"/>
            <a:ext cx="1418612" cy="128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1716838"/>
            <a:ext cx="4629150" cy="41442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716837"/>
            <a:ext cx="3236119" cy="41521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88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extBox 1"/>
          <p:cNvSpPr txBox="1"/>
          <p:nvPr userDrawn="1"/>
        </p:nvSpPr>
        <p:spPr>
          <a:xfrm>
            <a:off x="489287" y="304803"/>
            <a:ext cx="36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 smtClean="0">
                <a:solidFill>
                  <a:srgbClr val="003F5D"/>
                </a:solidFill>
              </a:rPr>
              <a:t>Style</a:t>
            </a:r>
            <a:r>
              <a:rPr lang="en-GB" sz="1800" b="1" baseline="0" dirty="0" smtClean="0">
                <a:solidFill>
                  <a:srgbClr val="003F5D"/>
                </a:solidFill>
              </a:rPr>
              <a:t> Guide</a:t>
            </a:r>
          </a:p>
          <a:p>
            <a:r>
              <a:rPr lang="en-GB" sz="1800" baseline="0" dirty="0" smtClean="0">
                <a:solidFill>
                  <a:srgbClr val="F57A1E"/>
                </a:solidFill>
              </a:rPr>
              <a:t>A Guide to Using the AARC Template</a:t>
            </a:r>
            <a:endParaRPr lang="en-GB" sz="1800" dirty="0">
              <a:solidFill>
                <a:srgbClr val="F57A1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585275" y="2025770"/>
            <a:ext cx="76122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3F5D"/>
                </a:solidFill>
              </a:rPr>
              <a:t>This template is to</a:t>
            </a:r>
            <a:r>
              <a:rPr lang="en-GB" sz="1800" baseline="0" dirty="0" smtClean="0">
                <a:solidFill>
                  <a:srgbClr val="003F5D"/>
                </a:solidFill>
              </a:rPr>
              <a:t> present information on behalf of the AARC 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Font is Calibri and will auto-size. Avoid using a font size less than 18pt.  Main font colour is Teal, </a:t>
            </a:r>
            <a:r>
              <a:rPr lang="en-GB" sz="1800" baseline="0" dirty="0" smtClean="0">
                <a:solidFill>
                  <a:srgbClr val="F57B20"/>
                </a:solidFill>
              </a:rPr>
              <a:t>highlight colour is Orange and should be used sparingly.</a:t>
            </a:r>
            <a:r>
              <a:rPr lang="en-GB" sz="1800" baseline="0" dirty="0" smtClean="0">
                <a:solidFill>
                  <a:srgbClr val="ED1556"/>
                </a:solidFill>
              </a:rPr>
              <a:t> </a:t>
            </a:r>
            <a:r>
              <a:rPr lang="en-GB" sz="1800" baseline="0" dirty="0" smtClean="0">
                <a:solidFill>
                  <a:srgbClr val="003F5D"/>
                </a:solidFill>
              </a:rPr>
              <a:t>If the colours are not shown in PowerPoint use the colour picker to select the correct colour from the logo or these samples</a:t>
            </a: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title slide has space for the speaker’s own organisation logo which should be no larger than the main AARC logo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003F5D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end slide includes EU logo, copyright, and funding statement and must be included in any slide packs distributed or printed.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8167657" y="5560973"/>
            <a:ext cx="545432" cy="529390"/>
          </a:xfrm>
          <a:prstGeom prst="ellipse">
            <a:avLst/>
          </a:prstGeom>
          <a:solidFill>
            <a:srgbClr val="003F5D"/>
          </a:solidFill>
          <a:ln>
            <a:solidFill>
              <a:srgbClr val="003F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Oval 8"/>
          <p:cNvSpPr/>
          <p:nvPr userDrawn="1"/>
        </p:nvSpPr>
        <p:spPr>
          <a:xfrm>
            <a:off x="7413676" y="5560973"/>
            <a:ext cx="545432" cy="529390"/>
          </a:xfrm>
          <a:prstGeom prst="ellipse">
            <a:avLst/>
          </a:prstGeom>
          <a:solidFill>
            <a:srgbClr val="F6791C"/>
          </a:solidFill>
          <a:ln>
            <a:solidFill>
              <a:srgbClr val="F67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17804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Must be includ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3"/>
            <a:ext cx="9144001" cy="6858001"/>
          </a:xfrm>
          <a:prstGeom prst="rect">
            <a:avLst/>
          </a:prstGeom>
          <a:solidFill>
            <a:srgbClr val="003F5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922" y="4"/>
            <a:ext cx="3786078" cy="6858000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1599866" y="6296426"/>
            <a:ext cx="5747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GÉANT  on behalf of the AARC project.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 work leading to these results has received funding from the European Union’s Horizon 2020 research and innovation programme under Grant Agreement No. </a:t>
            </a:r>
            <a:r>
              <a:rPr lang="is-IS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730941 </a:t>
            </a: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(AARC2).</a:t>
            </a:r>
            <a:endParaRPr lang="en-GB" sz="600" dirty="0">
              <a:solidFill>
                <a:schemeClr val="bg1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991" y="5966378"/>
            <a:ext cx="368836" cy="29466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614962" y="2395574"/>
            <a:ext cx="37489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GB" sz="4400" dirty="0" smtClean="0">
                <a:solidFill>
                  <a:srgbClr val="F6791C"/>
                </a:solidFill>
              </a:rPr>
              <a:t>Any</a:t>
            </a:r>
            <a:r>
              <a:rPr lang="en-GB" sz="4400" baseline="0" dirty="0" smtClean="0">
                <a:solidFill>
                  <a:srgbClr val="F6791C"/>
                </a:solidFill>
              </a:rPr>
              <a:t> Questions?</a:t>
            </a:r>
            <a:endParaRPr lang="en-GB" sz="4400" dirty="0">
              <a:solidFill>
                <a:srgbClr val="F6791C"/>
              </a:solidFill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 hasCustomPrompt="1"/>
          </p:nvPr>
        </p:nvSpPr>
        <p:spPr>
          <a:xfrm>
            <a:off x="2822375" y="4113541"/>
            <a:ext cx="3334147" cy="37371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email address</a:t>
            </a:r>
            <a:endParaRPr lang="en-GB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3781553" y="5598281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https://aarc-project.eu</a:t>
            </a:r>
            <a:endParaRPr lang="en-GB" sz="10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4"/>
          <a:srcRect b="30428"/>
          <a:stretch/>
        </p:blipFill>
        <p:spPr>
          <a:xfrm>
            <a:off x="3737103" y="4835818"/>
            <a:ext cx="1385319" cy="78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339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+mn-lt"/>
              </a:defRPr>
            </a:lvl1pPr>
            <a:lvl2pPr>
              <a:defRPr sz="1800">
                <a:solidFill>
                  <a:srgbClr val="004361"/>
                </a:solidFill>
                <a:latin typeface="+mn-lt"/>
              </a:defRPr>
            </a:lvl2pPr>
            <a:lvl3pPr>
              <a:defRPr sz="1800">
                <a:solidFill>
                  <a:srgbClr val="003F5E"/>
                </a:solidFill>
                <a:latin typeface="+mn-lt"/>
              </a:defRPr>
            </a:lvl3pPr>
            <a:lvl4pPr>
              <a:defRPr sz="1800"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825625"/>
            <a:ext cx="417195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7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3" y="1681163"/>
            <a:ext cx="413623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1951" y="2489205"/>
            <a:ext cx="4164806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8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:33 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1524003"/>
            <a:ext cx="5898092" cy="4652963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solidFill>
                  <a:srgbClr val="004361"/>
                </a:solidFill>
                <a:latin typeface="+mn-lt"/>
              </a:defRPr>
            </a:lvl2pPr>
            <a:lvl3pPr>
              <a:defRPr>
                <a:solidFill>
                  <a:srgbClr val="003F5E"/>
                </a:solidFill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6239933" y="1532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6451594" y="1532467"/>
            <a:ext cx="2" cy="468206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0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676400"/>
            <a:ext cx="9144000" cy="2165684"/>
          </a:xfrm>
          <a:prstGeom prst="rect">
            <a:avLst/>
          </a:prstGeom>
          <a:solidFill>
            <a:srgbClr val="013F5E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52930" y="4083050"/>
            <a:ext cx="8406062" cy="21813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858126"/>
            <a:ext cx="9144000" cy="2165684"/>
          </a:xfrm>
          <a:prstGeom prst="rect">
            <a:avLst/>
          </a:prstGeom>
          <a:solidFill>
            <a:srgbClr val="004361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36215" y="1524586"/>
            <a:ext cx="8486943" cy="21009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651518"/>
            <a:ext cx="4629150" cy="4209532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642188"/>
            <a:ext cx="3236119" cy="422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41735" y="74650"/>
            <a:ext cx="720906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203200"/>
            <a:ext cx="6780516" cy="927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subtitle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377" y="1439334"/>
            <a:ext cx="8181975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6359" y="6406020"/>
            <a:ext cx="555766" cy="274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377" y="6406020"/>
            <a:ext cx="8456062" cy="7229"/>
          </a:xfrm>
          <a:prstGeom prst="line">
            <a:avLst/>
          </a:prstGeom>
          <a:ln w="12700" cap="rnd">
            <a:solidFill>
              <a:srgbClr val="F57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323849" y="6481611"/>
            <a:ext cx="136313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50" baseline="0" dirty="0" smtClean="0">
                <a:solidFill>
                  <a:srgbClr val="003F5E"/>
                </a:solidFill>
              </a:rPr>
              <a:t>https://aarc-project.eu</a:t>
            </a:r>
            <a:endParaRPr lang="en-GB" sz="750" dirty="0">
              <a:solidFill>
                <a:srgbClr val="003F5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333378" y="1224328"/>
            <a:ext cx="7705723" cy="2887"/>
          </a:xfrm>
          <a:prstGeom prst="line">
            <a:avLst/>
          </a:prstGeom>
          <a:ln w="12700">
            <a:solidFill>
              <a:srgbClr val="003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984" y="212124"/>
            <a:ext cx="975767" cy="88162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74" y="6452249"/>
            <a:ext cx="349573" cy="315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3" r:id="rId4"/>
    <p:sldLayoutId id="2147483660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63" r:id="rId11"/>
    <p:sldLayoutId id="21474836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2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3F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Nicolas Liampotis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AARC2 2nd meeting, Amsterdam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710060" y="2818635"/>
            <a:ext cx="5733073" cy="503459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Exchange </a:t>
            </a:r>
            <a:r>
              <a:rPr lang="en-GB" dirty="0"/>
              <a:t>of scoped affiliation information across infrastructures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 smtClean="0"/>
              <a:t>AARC2 JRA1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 smtClean="0"/>
              <a:t>22 November 2017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JRA1, AARC2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GRNET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4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Exchange </a:t>
            </a:r>
            <a:r>
              <a:rPr lang="en-GB" dirty="0">
                <a:solidFill>
                  <a:srgbClr val="F6791C"/>
                </a:solidFill>
              </a:rPr>
              <a:t>via </a:t>
            </a:r>
            <a:r>
              <a:rPr lang="en-GB" dirty="0" err="1" smtClean="0">
                <a:solidFill>
                  <a:srgbClr val="F6791C"/>
                </a:solidFill>
              </a:rPr>
              <a:t>ePSA</a:t>
            </a:r>
            <a:r>
              <a:rPr lang="en-GB" dirty="0" smtClean="0">
                <a:solidFill>
                  <a:srgbClr val="F6791C"/>
                </a:solidFill>
              </a:rPr>
              <a:t> </a:t>
            </a:r>
            <a:r>
              <a:rPr lang="en-GB" dirty="0">
                <a:solidFill>
                  <a:srgbClr val="F6791C"/>
                </a:solidFill>
              </a:rPr>
              <a:t>attribute with all scope values in the IdP </a:t>
            </a:r>
            <a:r>
              <a:rPr lang="en-GB" dirty="0" smtClean="0">
                <a:solidFill>
                  <a:srgbClr val="F6791C"/>
                </a:solidFill>
              </a:rPr>
              <a:t>Proxy </a:t>
            </a:r>
            <a:r>
              <a:rPr lang="en-GB" dirty="0">
                <a:solidFill>
                  <a:srgbClr val="F6791C"/>
                </a:solidFill>
              </a:rPr>
              <a:t>metadata</a:t>
            </a:r>
            <a:endParaRPr lang="en-GB" dirty="0">
              <a:solidFill>
                <a:srgbClr val="F6791C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7860161"/>
              </p:ext>
            </p:extLst>
          </p:nvPr>
        </p:nvGraphicFramePr>
        <p:xfrm>
          <a:off x="333375" y="1439863"/>
          <a:ext cx="8181975" cy="473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13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Exchange </a:t>
            </a:r>
            <a:r>
              <a:rPr lang="en-GB" dirty="0">
                <a:solidFill>
                  <a:srgbClr val="F6791C"/>
                </a:solidFill>
              </a:rPr>
              <a:t>via </a:t>
            </a:r>
            <a:r>
              <a:rPr lang="en-GB" dirty="0" err="1" smtClean="0">
                <a:solidFill>
                  <a:srgbClr val="F6791C"/>
                </a:solidFill>
              </a:rPr>
              <a:t>ePSA</a:t>
            </a:r>
            <a:r>
              <a:rPr lang="en-GB" dirty="0" smtClean="0">
                <a:solidFill>
                  <a:srgbClr val="F6791C"/>
                </a:solidFill>
              </a:rPr>
              <a:t> </a:t>
            </a:r>
            <a:r>
              <a:rPr lang="en-GB" dirty="0">
                <a:solidFill>
                  <a:srgbClr val="F6791C"/>
                </a:solidFill>
              </a:rPr>
              <a:t>attribute </a:t>
            </a:r>
            <a:r>
              <a:rPr lang="en-GB" dirty="0" smtClean="0">
                <a:solidFill>
                  <a:srgbClr val="F6791C"/>
                </a:solidFill>
              </a:rPr>
              <a:t>without </a:t>
            </a:r>
            <a:r>
              <a:rPr lang="en-GB" dirty="0">
                <a:solidFill>
                  <a:srgbClr val="F6791C"/>
                </a:solidFill>
              </a:rPr>
              <a:t>scope values in </a:t>
            </a:r>
            <a:r>
              <a:rPr lang="en-GB" dirty="0" smtClean="0">
                <a:solidFill>
                  <a:srgbClr val="F6791C"/>
                </a:solidFill>
              </a:rPr>
              <a:t>IdP Proxy </a:t>
            </a:r>
            <a:r>
              <a:rPr lang="en-GB" dirty="0">
                <a:solidFill>
                  <a:srgbClr val="F6791C"/>
                </a:solidFill>
              </a:rPr>
              <a:t>metadata</a:t>
            </a:r>
            <a:endParaRPr lang="en-GB" dirty="0">
              <a:solidFill>
                <a:srgbClr val="F6791C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502306"/>
              </p:ext>
            </p:extLst>
          </p:nvPr>
        </p:nvGraphicFramePr>
        <p:xfrm>
          <a:off x="333375" y="1439863"/>
          <a:ext cx="8181975" cy="473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27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Exchange </a:t>
            </a:r>
            <a:r>
              <a:rPr lang="en-GB" dirty="0">
                <a:solidFill>
                  <a:srgbClr val="F6791C"/>
                </a:solidFill>
              </a:rPr>
              <a:t>via </a:t>
            </a:r>
            <a:r>
              <a:rPr lang="en-GB" dirty="0" err="1" smtClean="0">
                <a:solidFill>
                  <a:srgbClr val="F6791C"/>
                </a:solidFill>
              </a:rPr>
              <a:t>ePEntitlement</a:t>
            </a:r>
            <a:r>
              <a:rPr lang="en-GB" dirty="0" smtClean="0">
                <a:solidFill>
                  <a:srgbClr val="F6791C"/>
                </a:solidFill>
              </a:rPr>
              <a:t> attribute </a:t>
            </a:r>
            <a:r>
              <a:rPr lang="en-GB" dirty="0">
                <a:solidFill>
                  <a:srgbClr val="F6791C"/>
                </a:solidFill>
              </a:rPr>
              <a:t>without scope values in IdP Proxy metadata</a:t>
            </a:r>
            <a:endParaRPr lang="en-GB" dirty="0">
              <a:solidFill>
                <a:srgbClr val="F6791C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276618"/>
              </p:ext>
            </p:extLst>
          </p:nvPr>
        </p:nvGraphicFramePr>
        <p:xfrm>
          <a:off x="333375" y="1439863"/>
          <a:ext cx="8181975" cy="473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791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Exchange </a:t>
            </a:r>
            <a:r>
              <a:rPr lang="en-GB" dirty="0">
                <a:solidFill>
                  <a:srgbClr val="F6791C"/>
                </a:solidFill>
              </a:rPr>
              <a:t>via </a:t>
            </a:r>
            <a:r>
              <a:rPr lang="en-GB" dirty="0" smtClean="0">
                <a:solidFill>
                  <a:srgbClr val="F6791C"/>
                </a:solidFill>
              </a:rPr>
              <a:t>new </a:t>
            </a:r>
            <a:r>
              <a:rPr lang="en-GB" dirty="0" err="1" smtClean="0">
                <a:solidFill>
                  <a:srgbClr val="F6791C"/>
                </a:solidFill>
              </a:rPr>
              <a:t>xScopedAffiliationAttribute</a:t>
            </a:r>
            <a:r>
              <a:rPr lang="en-GB" dirty="0" smtClean="0">
                <a:solidFill>
                  <a:srgbClr val="F6791C"/>
                </a:solidFill>
              </a:rPr>
              <a:t> attribute </a:t>
            </a:r>
            <a:r>
              <a:rPr lang="en-GB" dirty="0">
                <a:solidFill>
                  <a:srgbClr val="F6791C"/>
                </a:solidFill>
              </a:rPr>
              <a:t>without scope values in IdP Proxy metadata</a:t>
            </a:r>
            <a:endParaRPr lang="en-GB" dirty="0">
              <a:solidFill>
                <a:srgbClr val="F6791C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904529"/>
              </p:ext>
            </p:extLst>
          </p:nvPr>
        </p:nvGraphicFramePr>
        <p:xfrm>
          <a:off x="333375" y="1439863"/>
          <a:ext cx="8181975" cy="4737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944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dirty="0" err="1" smtClean="0"/>
              <a:t>nliam@grnet.gr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i="1" dirty="0" smtClean="0"/>
              <a:t>“The </a:t>
            </a:r>
            <a:r>
              <a:rPr lang="en-GB" b="1" i="1" dirty="0"/>
              <a:t>person's affiliation within a particular security domain in broad categories such as student, faculty, staff, alum, etc</a:t>
            </a:r>
            <a:r>
              <a:rPr lang="en-GB" b="1" i="1" dirty="0" smtClean="0"/>
              <a:t>.”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values consist of a left and right component separated by an "@" </a:t>
            </a:r>
            <a:r>
              <a:rPr lang="en-GB" dirty="0" smtClean="0"/>
              <a:t>sign</a:t>
            </a:r>
          </a:p>
          <a:p>
            <a:r>
              <a:rPr lang="en-GB" dirty="0" smtClean="0"/>
              <a:t>The </a:t>
            </a:r>
            <a:r>
              <a:rPr lang="en-GB" dirty="0"/>
              <a:t>left component is one of the values from the </a:t>
            </a:r>
            <a:r>
              <a:rPr lang="en-GB" dirty="0" err="1"/>
              <a:t>eduPersonAffiliation</a:t>
            </a:r>
            <a:r>
              <a:rPr lang="en-GB" dirty="0"/>
              <a:t> controlled </a:t>
            </a:r>
            <a:r>
              <a:rPr lang="en-GB" dirty="0" smtClean="0"/>
              <a:t>vocabulary</a:t>
            </a:r>
          </a:p>
          <a:p>
            <a:r>
              <a:rPr lang="en-GB" dirty="0" smtClean="0"/>
              <a:t>This </a:t>
            </a:r>
            <a:r>
              <a:rPr lang="en-GB" dirty="0"/>
              <a:t>right-hand side syntax of </a:t>
            </a:r>
            <a:r>
              <a:rPr lang="en-GB" dirty="0" err="1"/>
              <a:t>eduPersonScopedAffiliation</a:t>
            </a:r>
            <a:r>
              <a:rPr lang="en-GB" dirty="0"/>
              <a:t> intentionally matches that used for the right-hand side values for </a:t>
            </a:r>
            <a:r>
              <a:rPr lang="en-GB" dirty="0" err="1" smtClean="0"/>
              <a:t>eduPersonPrincipalName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"scope" portion MUST be the administrative domain to which the affiliation </a:t>
            </a:r>
            <a:r>
              <a:rPr lang="en-GB" dirty="0" smtClean="0"/>
              <a:t>applies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What is it</a:t>
            </a: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50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RPs typically use scoped affiliation information to make authorisation decisions based on the person’s affiliation within their: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Home Organisation </a:t>
            </a:r>
            <a:r>
              <a:rPr lang="en-GB" dirty="0" smtClean="0">
                <a:sym typeface="Wingdings"/>
              </a:rPr>
              <a:t> HO affiliation, e.g. member@admin.grnet.gr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Infrastructure </a:t>
            </a:r>
            <a:r>
              <a:rPr lang="en-GB" dirty="0" smtClean="0">
                <a:sym typeface="Wingdings"/>
              </a:rPr>
              <a:t> Infrastructure affiliation, e.g</a:t>
            </a:r>
            <a:r>
              <a:rPr lang="en-GB" dirty="0">
                <a:sym typeface="Wingdings"/>
              </a:rPr>
              <a:t>. </a:t>
            </a:r>
            <a:r>
              <a:rPr lang="en-GB" dirty="0" err="1">
                <a:sym typeface="Wingdings"/>
              </a:rPr>
              <a:t>member@elixir-europe.org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Why we need it</a:t>
            </a: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08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Scoped affiliation information can be communicated via the </a:t>
            </a:r>
            <a:r>
              <a:rPr lang="en-GB" dirty="0" err="1" smtClean="0"/>
              <a:t>ePSA</a:t>
            </a:r>
            <a:r>
              <a:rPr lang="en-GB" dirty="0" smtClean="0"/>
              <a:t> attribute which is an (optional) attribute of the REFEDS R&amp;S bundle so.. problem solved!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BUT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err="1" smtClean="0"/>
              <a:t>ePSA</a:t>
            </a:r>
            <a:r>
              <a:rPr lang="en-GB" b="1" dirty="0" smtClean="0"/>
              <a:t> attribute values </a:t>
            </a:r>
            <a:r>
              <a:rPr lang="en-GB" b="1" dirty="0"/>
              <a:t>will </a:t>
            </a:r>
            <a:r>
              <a:rPr lang="en-GB" b="1" dirty="0" smtClean="0"/>
              <a:t>be typically filtered </a:t>
            </a:r>
            <a:r>
              <a:rPr lang="en-GB" b="1" dirty="0"/>
              <a:t>out by SPs due to </a:t>
            </a:r>
            <a:r>
              <a:rPr lang="en-GB" b="1" dirty="0" smtClean="0"/>
              <a:t>scope checking</a:t>
            </a:r>
            <a:endParaRPr lang="en-GB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>
                <a:solidFill>
                  <a:srgbClr val="F6791C"/>
                </a:solidFill>
              </a:rPr>
              <a:t>T</a:t>
            </a:r>
            <a:r>
              <a:rPr lang="en-GB" dirty="0" smtClean="0">
                <a:solidFill>
                  <a:srgbClr val="F6791C"/>
                </a:solidFill>
              </a:rPr>
              <a:t>he problem with X-infra exchange</a:t>
            </a: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722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receiving a scoped attribute from the IdP, </a:t>
            </a:r>
            <a:r>
              <a:rPr lang="en-US" dirty="0" smtClean="0"/>
              <a:t>SP </a:t>
            </a:r>
            <a:r>
              <a:rPr lang="en-US" dirty="0"/>
              <a:t>software can be configured to compare the asserted scope to the scope value(s</a:t>
            </a:r>
            <a:r>
              <a:rPr lang="en-US" dirty="0" smtClean="0"/>
              <a:t>) </a:t>
            </a:r>
            <a:r>
              <a:rPr lang="en-US" dirty="0"/>
              <a:t>in metadata or to a locally defined </a:t>
            </a:r>
            <a:r>
              <a:rPr lang="en-US" dirty="0" smtClean="0"/>
              <a:t>list</a:t>
            </a:r>
          </a:p>
          <a:p>
            <a:r>
              <a:rPr lang="en-US" dirty="0" smtClean="0"/>
              <a:t>The </a:t>
            </a:r>
            <a:r>
              <a:rPr lang="en-US" dirty="0"/>
              <a:t>scoped attribute is accepted by the SP if and only if the asserted scope matches a scope value in metadata or one that's manually </a:t>
            </a:r>
            <a:r>
              <a:rPr lang="en-US" dirty="0" smtClean="0"/>
              <a:t>configured</a:t>
            </a:r>
          </a:p>
          <a:p>
            <a:r>
              <a:rPr lang="en-US" dirty="0" smtClean="0"/>
              <a:t>The </a:t>
            </a:r>
            <a:r>
              <a:rPr lang="en-US" dirty="0"/>
              <a:t>Shibboleth SP software is configured this way by default. </a:t>
            </a:r>
            <a:endParaRPr lang="en-US" dirty="0" smtClean="0"/>
          </a:p>
          <a:p>
            <a:r>
              <a:rPr lang="en-US" dirty="0"/>
              <a:t>SimpleSAMLphp doesn't perform </a:t>
            </a:r>
            <a:r>
              <a:rPr lang="en-US" dirty="0" smtClean="0"/>
              <a:t>scope </a:t>
            </a:r>
            <a:r>
              <a:rPr lang="en-US" dirty="0"/>
              <a:t>checking </a:t>
            </a:r>
            <a:r>
              <a:rPr lang="en-US" dirty="0" smtClean="0"/>
              <a:t>by default but </a:t>
            </a:r>
            <a:r>
              <a:rPr lang="en-US" dirty="0"/>
              <a:t>it may in the near future (at last</a:t>
            </a:r>
            <a:r>
              <a:rPr lang="en-US" dirty="0" smtClean="0"/>
              <a:t>!)</a:t>
            </a:r>
          </a:p>
          <a:p>
            <a:r>
              <a:rPr lang="en-US" dirty="0" smtClean="0"/>
              <a:t>Other </a:t>
            </a:r>
            <a:r>
              <a:rPr lang="en-US" dirty="0"/>
              <a:t>SP software may require explicit configuration or in many cases may not support the &lt;</a:t>
            </a:r>
            <a:r>
              <a:rPr lang="en-US" dirty="0" err="1"/>
              <a:t>shibmd:Scope</a:t>
            </a:r>
            <a:r>
              <a:rPr lang="en-US" dirty="0"/>
              <a:t>&gt; element at all.</a:t>
            </a:r>
            <a:endParaRPr lang="en-GB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Wh</a:t>
            </a:r>
            <a:r>
              <a:rPr lang="en-GB" dirty="0" smtClean="0">
                <a:solidFill>
                  <a:srgbClr val="F6791C"/>
                </a:solidFill>
              </a:rPr>
              <a:t>at is scope checking</a:t>
            </a: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93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3378" y="1439334"/>
            <a:ext cx="2927146" cy="4737633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sz="5400" dirty="0" smtClean="0"/>
              <a:t>To check, or not to check the scope?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The big question</a:t>
            </a:r>
            <a:endParaRPr lang="en-GB" dirty="0">
              <a:solidFill>
                <a:srgbClr val="F6791C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523" y="2137437"/>
            <a:ext cx="5035836" cy="334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“Consumers </a:t>
            </a:r>
            <a:r>
              <a:rPr lang="en-US" i="1" dirty="0"/>
              <a:t>of </a:t>
            </a:r>
            <a:r>
              <a:rPr lang="en-US" i="1" dirty="0" err="1" smtClean="0"/>
              <a:t>ePSA</a:t>
            </a:r>
            <a:r>
              <a:rPr lang="en-US" i="1" dirty="0" smtClean="0"/>
              <a:t> </a:t>
            </a:r>
            <a:r>
              <a:rPr lang="en-US" i="1" dirty="0"/>
              <a:t>will have to decide whether or not they trust values of this attribute. In the general case, the directory carrying the </a:t>
            </a:r>
            <a:r>
              <a:rPr lang="en-US" i="1" dirty="0" err="1" smtClean="0"/>
              <a:t>ePSA</a:t>
            </a:r>
            <a:r>
              <a:rPr lang="en-US" i="1" dirty="0" smtClean="0"/>
              <a:t> </a:t>
            </a:r>
            <a:r>
              <a:rPr lang="en-US" i="1" dirty="0"/>
              <a:t>is not the ultimate authoritative speaker for the truth of the assertion. Trust must be established out of band with respect to exchanges of this attribute value</a:t>
            </a:r>
            <a:r>
              <a:rPr lang="en-US" i="1" dirty="0" smtClean="0"/>
              <a:t>.”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Q. Do the </a:t>
            </a:r>
            <a:r>
              <a:rPr lang="en-US" dirty="0"/>
              <a:t>asserted </a:t>
            </a:r>
            <a:r>
              <a:rPr lang="en-US" dirty="0" err="1" smtClean="0"/>
              <a:t>ePSA</a:t>
            </a:r>
            <a:r>
              <a:rPr lang="en-US" dirty="0" smtClean="0"/>
              <a:t> </a:t>
            </a:r>
            <a:r>
              <a:rPr lang="en-US" dirty="0"/>
              <a:t>value scopes </a:t>
            </a:r>
            <a:r>
              <a:rPr lang="en-US" dirty="0" smtClean="0"/>
              <a:t>need </a:t>
            </a:r>
            <a:r>
              <a:rPr lang="en-US" dirty="0"/>
              <a:t>to match the scope value(s) in </a:t>
            </a:r>
            <a:r>
              <a:rPr lang="en-US" dirty="0" smtClean="0"/>
              <a:t>metadata?</a:t>
            </a:r>
            <a:endParaRPr lang="en-US" i="1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Well</a:t>
            </a:r>
            <a:r>
              <a:rPr lang="mr-IN" dirty="0" smtClean="0"/>
              <a:t>…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Can SPs trust it?</a:t>
            </a:r>
            <a:endParaRPr lang="en-GB" dirty="0">
              <a:solidFill>
                <a:srgbClr val="F6791C"/>
              </a:solidFill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2043113" y="4120492"/>
            <a:ext cx="5969735" cy="982955"/>
          </a:xfrm>
          <a:prstGeom prst="wedgeRoundRectCallout">
            <a:avLst>
              <a:gd name="adj1" fmla="val 68322"/>
              <a:gd name="adj2" fmla="val -5370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/>
              <a:t>You can't read an </a:t>
            </a:r>
            <a:r>
              <a:rPr lang="en-US" i="1" dirty="0" err="1"/>
              <a:t>eduPerson</a:t>
            </a:r>
            <a:r>
              <a:rPr lang="en-US" i="1" dirty="0"/>
              <a:t> definition and make any inference about scopes in metadata, since the definition is of an attribute that exists independently of </a:t>
            </a:r>
            <a:r>
              <a:rPr lang="en-US" i="1" dirty="0" smtClean="0"/>
              <a:t>SAML.</a:t>
            </a:r>
            <a:endParaRPr lang="en-US" i="1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5057774" y="5220549"/>
            <a:ext cx="3309939" cy="1044013"/>
          </a:xfrm>
          <a:prstGeom prst="wedgeRoundRectCallout">
            <a:avLst>
              <a:gd name="adj1" fmla="val 80486"/>
              <a:gd name="adj2" fmla="val -6191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/>
              <a:t>To be honest though, that text is just weird. I don't actually know what it was trying to say.</a:t>
            </a:r>
            <a:endParaRPr lang="en-US" i="1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00088" y="5220549"/>
            <a:ext cx="4100512" cy="1185471"/>
          </a:xfrm>
          <a:prstGeom prst="wedgeRoundRectCallout">
            <a:avLst>
              <a:gd name="adj1" fmla="val -67480"/>
              <a:gd name="adj2" fmla="val -5096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/>
              <a:t>If you want the asserted attribute values to be acceptable,</a:t>
            </a:r>
            <a:r>
              <a:rPr lang="en-US" i="1" dirty="0"/>
              <a:t/>
            </a:r>
            <a:br>
              <a:rPr lang="en-US" i="1" dirty="0"/>
            </a:br>
            <a:r>
              <a:rPr lang="en-US" i="1" dirty="0"/>
              <a:t>you'll need to add them </a:t>
            </a:r>
            <a:r>
              <a:rPr lang="en-US" i="1" dirty="0" smtClean="0"/>
              <a:t>[their scopes] to </a:t>
            </a:r>
            <a:r>
              <a:rPr lang="en-US" i="1" dirty="0"/>
              <a:t>metadata. </a:t>
            </a:r>
            <a:r>
              <a:rPr lang="en-US" b="1" i="1" dirty="0"/>
              <a:t>Otherwise all bets are off.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192628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Q. How </a:t>
            </a:r>
            <a:r>
              <a:rPr lang="en-US" dirty="0"/>
              <a:t>can an IdP proxy of a research/e-Infra AAI pass the </a:t>
            </a:r>
            <a:r>
              <a:rPr lang="en-US" dirty="0" err="1"/>
              <a:t>ePSA</a:t>
            </a:r>
            <a:r>
              <a:rPr lang="en-US" dirty="0"/>
              <a:t> values received by upstream IdPs to the downstream SPs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proxy is almighty and can </a:t>
            </a:r>
            <a:r>
              <a:rPr lang="en-US" dirty="0" smtClean="0"/>
              <a:t>assert whatever </a:t>
            </a:r>
            <a:r>
              <a:rPr lang="en-US" dirty="0"/>
              <a:t>it wants, and the SPs relying on that one proxy have </a:t>
            </a:r>
            <a:r>
              <a:rPr lang="en-US" dirty="0" smtClean="0"/>
              <a:t>no</a:t>
            </a:r>
            <a:r>
              <a:rPr lang="en-US" dirty="0" smtClean="0">
                <a:solidFill>
                  <a:schemeClr val="accent2"/>
                </a:solidFill>
              </a:rPr>
              <a:t>*</a:t>
            </a:r>
            <a:r>
              <a:rPr lang="en-US" dirty="0" smtClean="0"/>
              <a:t> way to </a:t>
            </a:r>
            <a:r>
              <a:rPr lang="en-US" dirty="0"/>
              <a:t>verify anything the proxy asserts (other than that it's </a:t>
            </a:r>
            <a:r>
              <a:rPr lang="en-US" dirty="0" smtClean="0"/>
              <a:t>actually the </a:t>
            </a:r>
            <a:r>
              <a:rPr lang="en-US" dirty="0"/>
              <a:t>proxy they know that sent them data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BUT</a:t>
            </a:r>
          </a:p>
          <a:p>
            <a:endParaRPr lang="en-US" dirty="0" smtClean="0"/>
          </a:p>
          <a:p>
            <a:r>
              <a:rPr lang="en-US" dirty="0" smtClean="0"/>
              <a:t>Can this work for SPs that are connected to a</a:t>
            </a:r>
            <a:r>
              <a:rPr lang="en-US" dirty="0"/>
              <a:t> proxy </a:t>
            </a:r>
            <a:r>
              <a:rPr lang="en-US" dirty="0" smtClean="0"/>
              <a:t>and are exposed in </a:t>
            </a:r>
            <a:r>
              <a:rPr lang="en-US" dirty="0" err="1" smtClean="0"/>
              <a:t>eduGAIN</a:t>
            </a:r>
            <a:r>
              <a:rPr lang="en-US" dirty="0" smtClean="0"/>
              <a:t> at the same time?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Can SPs trust it in a proxy environment?</a:t>
            </a: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4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The </a:t>
            </a:r>
            <a:r>
              <a:rPr lang="en-GB" dirty="0" smtClean="0"/>
              <a:t>IdP </a:t>
            </a:r>
            <a:r>
              <a:rPr lang="en-GB" dirty="0"/>
              <a:t>Proxy communicates scoped affiliation values via the </a:t>
            </a:r>
            <a:r>
              <a:rPr lang="en-GB" dirty="0" err="1"/>
              <a:t>ePSA</a:t>
            </a:r>
            <a:r>
              <a:rPr lang="en-GB" dirty="0"/>
              <a:t> attribute </a:t>
            </a:r>
            <a:r>
              <a:rPr lang="en-GB" dirty="0" smtClean="0"/>
              <a:t>with all scope values in the IdP proxy metadata</a:t>
            </a:r>
          </a:p>
          <a:p>
            <a:pPr marL="457200" indent="-457200">
              <a:buFont typeface="+mj-lt"/>
              <a:buAutoNum type="arabicPeriod"/>
            </a:pP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IdP Proxy communicates scoped affiliation values via the </a:t>
            </a:r>
            <a:r>
              <a:rPr lang="en-GB" dirty="0" err="1"/>
              <a:t>ePSA</a:t>
            </a:r>
            <a:r>
              <a:rPr lang="en-GB" dirty="0"/>
              <a:t> attribute and </a:t>
            </a:r>
            <a:r>
              <a:rPr lang="en-GB" dirty="0" smtClean="0"/>
              <a:t>downstream </a:t>
            </a:r>
            <a:r>
              <a:rPr lang="en-GB" dirty="0"/>
              <a:t>SPs </a:t>
            </a:r>
            <a:r>
              <a:rPr lang="en-GB" dirty="0" smtClean="0"/>
              <a:t>are configured to </a:t>
            </a:r>
            <a:r>
              <a:rPr lang="en-GB" dirty="0"/>
              <a:t>disable </a:t>
            </a:r>
            <a:r>
              <a:rPr lang="en-GB" dirty="0" smtClean="0"/>
              <a:t>scope checking for </a:t>
            </a:r>
            <a:r>
              <a:rPr lang="en-GB" dirty="0"/>
              <a:t>that </a:t>
            </a:r>
            <a:r>
              <a:rPr lang="en-GB" dirty="0" smtClean="0"/>
              <a:t>attribute</a:t>
            </a:r>
            <a:r>
              <a:rPr lang="en-GB" dirty="0"/>
              <a:t> 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/>
              <a:t>IdP/SP proxy introduces </a:t>
            </a:r>
            <a:r>
              <a:rPr lang="en-GB" dirty="0" smtClean="0"/>
              <a:t>an existing </a:t>
            </a:r>
            <a:r>
              <a:rPr lang="en-GB" dirty="0" err="1" smtClean="0"/>
              <a:t>eduPerson</a:t>
            </a:r>
            <a:r>
              <a:rPr lang="en-GB" dirty="0" smtClean="0"/>
              <a:t> </a:t>
            </a:r>
            <a:r>
              <a:rPr lang="en-GB" dirty="0"/>
              <a:t>attribute</a:t>
            </a:r>
            <a:br>
              <a:rPr lang="en-GB" dirty="0"/>
            </a:br>
            <a:r>
              <a:rPr lang="en-GB" dirty="0" smtClean="0"/>
              <a:t>(e.g. </a:t>
            </a:r>
            <a:r>
              <a:rPr lang="en-GB" dirty="0" err="1" smtClean="0"/>
              <a:t>eduPersonEntitlement</a:t>
            </a:r>
            <a:r>
              <a:rPr lang="en-GB" dirty="0" smtClean="0"/>
              <a:t>) to </a:t>
            </a:r>
            <a:r>
              <a:rPr lang="en-GB" dirty="0"/>
              <a:t>communicate scoped affiliation values 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/>
              <a:t>IdP/SP proxy introduces a new </a:t>
            </a:r>
            <a:r>
              <a:rPr lang="en-GB" dirty="0" err="1"/>
              <a:t>ePSA</a:t>
            </a:r>
            <a:r>
              <a:rPr lang="en-GB" dirty="0"/>
              <a:t>-like attribute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“</a:t>
            </a:r>
            <a:r>
              <a:rPr lang="en-GB" dirty="0" err="1" smtClean="0"/>
              <a:t>XScopedAffiliation</a:t>
            </a:r>
            <a:r>
              <a:rPr lang="en-GB" dirty="0" smtClean="0"/>
              <a:t>” to communicate </a:t>
            </a:r>
            <a:r>
              <a:rPr lang="en-GB" dirty="0"/>
              <a:t>scoped affiliation values </a:t>
            </a:r>
            <a:br>
              <a:rPr lang="en-GB" dirty="0"/>
            </a:b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Scoped affiliation information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Different approaches to support X-infra exchange</a:t>
            </a: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95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342B61AA90142A8D5A114AFFAD389" ma:contentTypeVersion="1" ma:contentTypeDescription="Create a new document." ma:contentTypeScope="" ma:versionID="138dd77d572eb9aa87051d9216bdb44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F8F0BB2-8848-4E68-80B0-B0624BDBD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AA3960-760A-4B61-8C8B-DBF90F37C8C8}">
  <ds:schemaRefs>
    <ds:schemaRef ds:uri="http://purl.org/dc/dcmitype/"/>
    <ds:schemaRef ds:uri="http://schemas.microsoft.com/office/infopath/2007/PartnerControls"/>
    <ds:schemaRef ds:uri="http://www.w3.org/XML/1998/namespace"/>
    <ds:schemaRef ds:uri="http://purl.org/dc/terms/"/>
    <ds:schemaRef ds:uri="http://purl.org/dc/elements/1.1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2954</TotalTime>
  <Words>767</Words>
  <Application>Microsoft Macintosh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Verdana</vt:lpstr>
      <vt:lpstr>Wingdings</vt:lpstr>
      <vt:lpstr>Arial</vt:lpstr>
      <vt:lpstr>GEANT Association</vt:lpstr>
      <vt:lpstr>PowerPoint Presentation</vt:lpstr>
      <vt:lpstr>Scoped affiliation information What is it</vt:lpstr>
      <vt:lpstr>Scoped affiliation information Why we need it</vt:lpstr>
      <vt:lpstr>Scoped affiliation information The problem with X-infra exchange</vt:lpstr>
      <vt:lpstr>Scoped affiliation information What is scope checking</vt:lpstr>
      <vt:lpstr>Scoped affiliation information The big question</vt:lpstr>
      <vt:lpstr>Scoped affiliation information Can SPs trust it?</vt:lpstr>
      <vt:lpstr>Scoped affiliation information Can SPs trust it in a proxy environment?</vt:lpstr>
      <vt:lpstr>Scoped affiliation information Different approaches to support X-infra exchange</vt:lpstr>
      <vt:lpstr>Scoped affiliation information Exchange via ePSA attribute with all scope values in the IdP Proxy metadata</vt:lpstr>
      <vt:lpstr>Scoped affiliation information Exchange via ePSA attribute without scope values in IdP Proxy metadata</vt:lpstr>
      <vt:lpstr>Scoped affiliation information Exchange via ePEntitlement attribute without scope values in IdP Proxy metadata</vt:lpstr>
      <vt:lpstr>Scoped affiliation information Exchange via new xScopedAffiliationAttribute attribute without scope values in IdP Proxy metadata</vt:lpstr>
      <vt:lpstr>PowerPoint Presentation</vt:lpstr>
    </vt:vector>
  </TitlesOfParts>
  <Company>DANTE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Nicolas Liampotis</cp:lastModifiedBy>
  <cp:revision>84</cp:revision>
  <cp:lastPrinted>2015-05-01T10:30:08Z</cp:lastPrinted>
  <dcterms:created xsi:type="dcterms:W3CDTF">2015-04-29T14:13:57Z</dcterms:created>
  <dcterms:modified xsi:type="dcterms:W3CDTF">2017-11-22T06:34:11Z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0x01010015D342B61AA90142A8D5A114AFFAD389</vt:lpwstr>
  </property>
</Properties>
</file>