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2" r:id="rId1"/>
    <p:sldMasterId id="2147483673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1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0"/>
    <p:restoredTop sz="82690"/>
  </p:normalViewPr>
  <p:slideViewPr>
    <p:cSldViewPr snapToGrid="0" snapToObjects="1">
      <p:cViewPr varScale="1">
        <p:scale>
          <a:sx n="143" d="100"/>
          <a:sy n="143" d="100"/>
        </p:scale>
        <p:origin x="1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10" cy="360045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3884620" y="8685225"/>
            <a:ext cx="2971806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Key point: looking for a sustainable operational model, using existing eInfras. Also, AAI platform alignment (LoA, uniqueID…) with other e-infrastructures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Piloting with task2 - Policy harmonization - Alignment document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Internal harmonization work among different research infras  - How to deploy something for an open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Deadlines are still a bit vague, needs some work.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Status: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27272"/>
            </a:pPr>
            <a:r>
              <a:rPr lang="en" dirty="0" err="1"/>
              <a:t>Initital</a:t>
            </a:r>
            <a:r>
              <a:rPr lang="en" dirty="0"/>
              <a:t> call in October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27272"/>
            </a:pPr>
            <a:r>
              <a:rPr lang="en" dirty="0"/>
              <a:t>Part 1 proxy running as </a:t>
            </a:r>
            <a:r>
              <a:rPr lang="en" dirty="0" err="1"/>
              <a:t>PoC</a:t>
            </a:r>
            <a:endParaRPr lang="en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27272"/>
            </a:pPr>
            <a:r>
              <a:rPr lang="en" dirty="0"/>
              <a:t>Implement more features in coming 2-3 months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ct val="127272"/>
            </a:pPr>
            <a:r>
              <a:rPr lang="en" dirty="0"/>
              <a:t>E.g. </a:t>
            </a:r>
            <a:r>
              <a:rPr lang="en" dirty="0" err="1"/>
              <a:t>ePUID</a:t>
            </a:r>
            <a:r>
              <a:rPr lang="en" dirty="0"/>
              <a:t> as identifier</a:t>
            </a:r>
          </a:p>
          <a:p>
            <a:pPr marL="914400" lvl="1" indent="-317500" rtl="0">
              <a:spcBef>
                <a:spcPts val="0"/>
              </a:spcBef>
              <a:buSzPct val="127272"/>
            </a:pPr>
            <a:r>
              <a:rPr lang="en" dirty="0"/>
              <a:t>AARC group membership recommendations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Very high level goals: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ct val="127272"/>
              <a:buChar char="-"/>
            </a:pPr>
            <a:r>
              <a:rPr lang="en"/>
              <a:t>Provision PRACE users in EUDAT B2ACCESS</a:t>
            </a:r>
          </a:p>
          <a:p>
            <a:pPr marL="457200" lvl="0" indent="-317500" rtl="0">
              <a:spcBef>
                <a:spcPts val="0"/>
              </a:spcBef>
              <a:buSzPct val="127272"/>
              <a:buChar char="-"/>
            </a:pPr>
            <a:r>
              <a:rPr lang="en"/>
              <a:t>Provision B2ACCESS users in B2SAFE/B2STAGE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myself joined AARC2 in June this year, so I’m relatively new compared to many other participants. Interestingly though, I’ve already had to manage some personnel changes: both the Task Lead for T2 and T3 have left or are leaving within the first 6 months of the project...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Should I be worried about the correlation? ;-)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7360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Preparing sustainability plans is out of scope for SA1.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Mostly work for the e-Infrastructures: communities will likely look at them to run their AAI infrastructure. CORBEL is already this far, but we’ll come back to that later</a:t>
            </a:r>
            <a:r>
              <a:rPr lang="en" dirty="0" smtClean="0"/>
              <a:t>.</a:t>
            </a:r>
            <a:endParaRPr lang="nl-NL" dirty="0" smtClean="0"/>
          </a:p>
          <a:p>
            <a:pPr lvl="0">
              <a:spcBef>
                <a:spcPts val="0"/>
              </a:spcBef>
              <a:buNone/>
            </a:pPr>
            <a:endParaRPr lang="nl-NL" dirty="0" smtClean="0"/>
          </a:p>
          <a:p>
            <a:pPr lvl="0">
              <a:spcBef>
                <a:spcPts val="0"/>
              </a:spcBef>
              <a:buNone/>
            </a:pPr>
            <a:r>
              <a:rPr lang="nl-NL" dirty="0" err="1" smtClean="0"/>
              <a:t>Use</a:t>
            </a:r>
            <a:r>
              <a:rPr lang="nl-NL" dirty="0" smtClean="0"/>
              <a:t> different </a:t>
            </a:r>
            <a:r>
              <a:rPr lang="nl-NL" dirty="0" err="1" smtClean="0"/>
              <a:t>names</a:t>
            </a:r>
            <a:r>
              <a:rPr lang="nl-NL" dirty="0" smtClean="0"/>
              <a:t>: </a:t>
            </a:r>
            <a:r>
              <a:rPr lang="nl-NL" dirty="0" err="1" smtClean="0"/>
              <a:t>technology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proof</a:t>
            </a:r>
            <a:r>
              <a:rPr lang="nl-NL" baseline="0" dirty="0" smtClean="0"/>
              <a:t> (</a:t>
            </a:r>
            <a:r>
              <a:rPr lang="nl-NL" baseline="0" dirty="0" err="1" smtClean="0"/>
              <a:t>trl</a:t>
            </a:r>
            <a:r>
              <a:rPr lang="nl-NL" baseline="0" dirty="0" smtClean="0"/>
              <a:t> 6), pilot (</a:t>
            </a:r>
            <a:r>
              <a:rPr lang="nl-NL" baseline="0" dirty="0" err="1" smtClean="0"/>
              <a:t>trl</a:t>
            </a:r>
            <a:r>
              <a:rPr lang="nl-NL" baseline="0" dirty="0" smtClean="0"/>
              <a:t> 8), etc.</a:t>
            </a:r>
            <a:endParaRPr lang="e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2" y="4400556"/>
            <a:ext cx="5486410" cy="36004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Goal this F2F: translate requirements (gathered in interviews) to concrete pilot proposals / architectures.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Method: sessions tomorrow, jointly draw architecture. After F2F: finalise pilot intake forms (links will follow in next slides)</a:t>
            </a:r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TIER approach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EPOS is interested in Distributed attribute management so perhaps a pilot where EPOS AAI based in unity acts as </a:t>
            </a:r>
            <a:r>
              <a:rPr lang="en" dirty="0" err="1"/>
              <a:t>Atribute</a:t>
            </a:r>
            <a:r>
              <a:rPr lang="en" dirty="0"/>
              <a:t> Authority towards e-</a:t>
            </a:r>
            <a:r>
              <a:rPr lang="en" dirty="0" err="1"/>
              <a:t>infrastrucres</a:t>
            </a:r>
            <a:r>
              <a:rPr lang="en" dirty="0"/>
              <a:t> AAI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Ideally EPOS users should be able to use EPOS Services and generic e-infrastructure services as a united set regardless of who operates </a:t>
            </a:r>
            <a:r>
              <a:rPr lang="en" dirty="0" smtClean="0"/>
              <a:t>them</a:t>
            </a:r>
            <a:endParaRPr lang="nl-NL" dirty="0" smtClean="0"/>
          </a:p>
          <a:p>
            <a:pPr lvl="0">
              <a:spcBef>
                <a:spcPts val="0"/>
              </a:spcBef>
              <a:buNone/>
            </a:pPr>
            <a:endParaRPr lang="nl-NL" dirty="0" smtClean="0"/>
          </a:p>
          <a:p>
            <a:pPr lvl="0">
              <a:spcBef>
                <a:spcPts val="0"/>
              </a:spcBef>
              <a:buNone/>
            </a:pPr>
            <a:r>
              <a:rPr lang="nl-NL" dirty="0" smtClean="0"/>
              <a:t>Token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translation</a:t>
            </a:r>
            <a:r>
              <a:rPr lang="en" dirty="0" smtClean="0"/>
              <a:t>.</a:t>
            </a:r>
            <a:endParaRPr lang="e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0" y="0"/>
            <a:ext cx="1219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930193" y="2718757"/>
            <a:ext cx="5096933" cy="281467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13333"/>
              <a:buFont typeface="Arial"/>
              <a:buNone/>
              <a:defRPr sz="1500" b="1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3810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5080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930192" y="4113071"/>
            <a:ext cx="5003270" cy="32725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21428"/>
              <a:buFont typeface="Arial"/>
              <a:buNone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3810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5080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930193" y="2103260"/>
            <a:ext cx="5012795" cy="37759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F6791C"/>
              </a:buClr>
              <a:buSzPct val="113333"/>
              <a:buFont typeface="Arial"/>
              <a:buNone/>
              <a:defRPr sz="1500" b="0" i="0" u="none" strike="noStrike" cap="none">
                <a:solidFill>
                  <a:srgbClr val="F6791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3810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5080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930193" y="1798732"/>
            <a:ext cx="5012795" cy="35493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94444"/>
              <a:buFont typeface="Arial"/>
              <a:buNone/>
              <a:defRPr sz="1800" b="1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3810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5080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5"/>
          </p:nvPr>
        </p:nvSpPr>
        <p:spPr>
          <a:xfrm>
            <a:off x="930192" y="4338999"/>
            <a:ext cx="5003270" cy="321239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21428"/>
              <a:buFont typeface="Arial"/>
              <a:buNone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3810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5080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6"/>
          </p:nvPr>
        </p:nvSpPr>
        <p:spPr>
          <a:xfrm>
            <a:off x="930193" y="2960390"/>
            <a:ext cx="5096933" cy="26041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21428"/>
              <a:buFont typeface="Arial"/>
              <a:buNone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3810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5080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7"/>
          </p:nvPr>
        </p:nvSpPr>
        <p:spPr>
          <a:xfrm>
            <a:off x="930193" y="3187318"/>
            <a:ext cx="6613609" cy="26041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21428"/>
              <a:buFont typeface="Arial"/>
              <a:buNone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3810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5080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8"/>
          </p:nvPr>
        </p:nvSpPr>
        <p:spPr>
          <a:xfrm>
            <a:off x="1115094" y="3574438"/>
            <a:ext cx="914400" cy="142799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340000"/>
              <a:buFont typeface="Arial"/>
              <a:buNone/>
              <a:defRPr sz="5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3810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5080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2268" y="-31749"/>
            <a:ext cx="3292440" cy="52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262" y="360467"/>
            <a:ext cx="1112082" cy="100478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2114199" y="695848"/>
            <a:ext cx="4438619" cy="265457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3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rPr>
              <a:t>Authentication and Authorisation for Research and Collaboration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wrap="square" lIns="68575" tIns="34275" rIns="68575" bIns="342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rgbClr val="004360"/>
                </a:solidFill>
              </a:rPr>
              <a:t>‹#›</a:t>
            </a:fld>
            <a:endParaRPr lang="en" sz="1300">
              <a:solidFill>
                <a:srgbClr val="00436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33377" y="1079500"/>
            <a:ext cx="8181975" cy="355322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27000" marR="0" lvl="0" indent="-2540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3810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5080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766" cy="206155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0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65" cy="99417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4361"/>
              </a:buClr>
              <a:buSzPct val="61111"/>
              <a:buFont typeface="Calibri"/>
              <a:buNone/>
              <a:defRPr sz="1800" b="1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ttom Image Bar with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766" cy="206155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5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65" cy="99417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4361"/>
              </a:buClr>
              <a:buSzPct val="61111"/>
              <a:buFont typeface="Calibri"/>
              <a:buNone/>
              <a:defRPr sz="1800" b="1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2893595"/>
            <a:ext cx="9144000" cy="1624263"/>
          </a:xfrm>
          <a:prstGeom prst="rect">
            <a:avLst/>
          </a:prstGeom>
          <a:solidFill>
            <a:srgbClr val="004361"/>
          </a:solidFill>
          <a:ln w="12700" cap="flat" cmpd="sng">
            <a:solidFill>
              <a:srgbClr val="013F5E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36215" y="1143440"/>
            <a:ext cx="8486943" cy="1575697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27000" marR="0" lvl="0" indent="-2540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3810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5080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535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4361"/>
              </a:buClr>
              <a:buSzPct val="61111"/>
              <a:buFont typeface="Calibri"/>
              <a:buNone/>
              <a:defRPr sz="1800" b="1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12651" y="864850"/>
            <a:ext cx="8918699" cy="3936899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27000" marR="0" lvl="0" indent="-25400" algn="l" rtl="0">
              <a:lnSpc>
                <a:spcPct val="90000"/>
              </a:lnSpc>
              <a:spcBef>
                <a:spcPts val="0"/>
              </a:spcBef>
              <a:buClr>
                <a:srgbClr val="004360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38100" algn="l" rtl="0">
              <a:lnSpc>
                <a:spcPct val="90000"/>
              </a:lnSpc>
              <a:spcBef>
                <a:spcPts val="0"/>
              </a:spcBef>
              <a:buClr>
                <a:srgbClr val="00436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50800" algn="l" rtl="0">
              <a:lnSpc>
                <a:spcPct val="90000"/>
              </a:lnSpc>
              <a:spcBef>
                <a:spcPts val="0"/>
              </a:spcBef>
              <a:buClr>
                <a:srgbClr val="003F5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38100" algn="l" rtl="0">
              <a:lnSpc>
                <a:spcPct val="90000"/>
              </a:lnSpc>
              <a:spcBef>
                <a:spcPts val="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38100" algn="l" rtl="0">
              <a:lnSpc>
                <a:spcPct val="90000"/>
              </a:lnSpc>
              <a:spcBef>
                <a:spcPts val="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635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635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5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lide (Must be included)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-1" y="1"/>
            <a:ext cx="9144000" cy="5143501"/>
          </a:xfrm>
          <a:prstGeom prst="rect">
            <a:avLst/>
          </a:prstGeom>
          <a:solidFill>
            <a:srgbClr val="003F5E"/>
          </a:solidFill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2281995" y="4722319"/>
            <a:ext cx="4414911" cy="207749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GEANT  on behalf of the AARC project.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research leading to these results has received funding from the European Union’s Horizon 2020 research and innovation programme under Grant Agreement No. 653965 (AARC).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12800" y="3627819"/>
            <a:ext cx="1038989" cy="846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6821" y="4474784"/>
            <a:ext cx="325256" cy="22099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3083583" y="1796681"/>
            <a:ext cx="2811731" cy="1084913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3300">
                <a:solidFill>
                  <a:srgbClr val="F6791C"/>
                </a:solidFill>
                <a:latin typeface="Calibri"/>
                <a:ea typeface="Calibri"/>
                <a:cs typeface="Calibri"/>
                <a:sym typeface="Calibri"/>
              </a:rPr>
              <a:t>Any Questions?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2268" y="-37667"/>
            <a:ext cx="3296182" cy="521291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2822375" y="3085156"/>
            <a:ext cx="3334147" cy="28028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121428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3810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5080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wrap="square" lIns="68575" tIns="34275" rIns="68575" bIns="342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1"/>
                </a:solidFill>
              </a:rPr>
              <a:t>‹#›</a:t>
            </a:fld>
            <a:endParaRPr lang="en"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42900" y="1369219"/>
            <a:ext cx="4171950" cy="326350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27000" marR="0" lvl="0" indent="-2540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3810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5080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27000" marR="0" lvl="0" indent="-5080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3810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5080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766" cy="206155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5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50201" y="152400"/>
            <a:ext cx="6780516" cy="695826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4361"/>
              </a:buClr>
              <a:buSzPct val="61111"/>
              <a:buFont typeface="Calibri"/>
              <a:buNone/>
              <a:defRPr sz="1800" b="1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61952" y="1260872"/>
            <a:ext cx="4136231" cy="61793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21428"/>
              <a:buFont typeface="Arial"/>
              <a:buNone/>
              <a:defRPr sz="1400" b="1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4000" marR="0" lvl="1" indent="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27272"/>
              <a:buFont typeface="Arial"/>
              <a:buNone/>
              <a:defRPr sz="1100" b="1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20700" marR="0" lvl="2" indent="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40000"/>
              <a:buFont typeface="Arial"/>
              <a:buNone/>
              <a:defRPr sz="1000" b="1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4700" marR="0" lvl="3" indent="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55555"/>
              <a:buFont typeface="Arial"/>
              <a:buNone/>
              <a:defRPr sz="900" b="1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55555"/>
              <a:buFont typeface="Arial"/>
              <a:buNone/>
              <a:defRPr sz="900" b="1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2700" marR="0" lvl="5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11111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9400" marR="0" lvl="6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11111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3400" marR="0" lvl="7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11111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11111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361951" y="1866903"/>
            <a:ext cx="4164806" cy="2775347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27000" marR="0" lvl="0" indent="-2540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3810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5080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21428"/>
              <a:buFont typeface="Arial"/>
              <a:buNone/>
              <a:defRPr sz="1400" b="1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4000" marR="0" lvl="1" indent="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27272"/>
              <a:buFont typeface="Arial"/>
              <a:buNone/>
              <a:defRPr sz="1100" b="1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20700" marR="0" lvl="2" indent="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40000"/>
              <a:buFont typeface="Arial"/>
              <a:buNone/>
              <a:defRPr sz="1000" b="1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4700" marR="0" lvl="3" indent="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55555"/>
              <a:buFont typeface="Arial"/>
              <a:buNone/>
              <a:defRPr sz="900" b="1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55555"/>
              <a:buFont typeface="Arial"/>
              <a:buNone/>
              <a:defRPr sz="900" b="1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2700" marR="0" lvl="5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11111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9400" marR="0" lvl="6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11111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3400" marR="0" lvl="7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11111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11111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27000" marR="0" lvl="0" indent="-2540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3810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5080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766" cy="206155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5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65" cy="99417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4361"/>
              </a:buClr>
              <a:buSzPct val="61111"/>
              <a:buFont typeface="Calibri"/>
              <a:buNone/>
              <a:defRPr sz="1800" b="1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6:33 Text Image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33376" y="1143002"/>
            <a:ext cx="5898092" cy="348972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27000" marR="0" lvl="0" indent="-5080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3810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5080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766" cy="206155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5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65" cy="99417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4361"/>
              </a:buClr>
              <a:buSzPct val="61111"/>
              <a:buFont typeface="Calibri"/>
              <a:buNone/>
              <a:defRPr sz="1800" b="1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cxnSp>
        <p:nvCxnSpPr>
          <p:cNvPr id="112" name="Shape 112"/>
          <p:cNvCxnSpPr/>
          <p:nvPr/>
        </p:nvCxnSpPr>
        <p:spPr>
          <a:xfrm>
            <a:off x="6239933" y="114935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113" name="Shape 113"/>
          <p:cNvCxnSpPr/>
          <p:nvPr/>
        </p:nvCxnSpPr>
        <p:spPr>
          <a:xfrm>
            <a:off x="6451594" y="1149350"/>
            <a:ext cx="2" cy="3511549"/>
          </a:xfrm>
          <a:prstGeom prst="straightConnector1">
            <a:avLst/>
          </a:prstGeom>
          <a:noFill/>
          <a:ln w="12700" cap="flat" cmpd="sng">
            <a:solidFill>
              <a:srgbClr val="BFBFBF"/>
            </a:solidFill>
            <a:prstDash val="solid"/>
            <a:miter lim="8000"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766" cy="206155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5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65" cy="99417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4361"/>
              </a:buClr>
              <a:buSzPct val="61111"/>
              <a:buFont typeface="Calibri"/>
              <a:buNone/>
              <a:defRPr sz="1800" b="1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 Image Bar with 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766" cy="206155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5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65" cy="99417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4361"/>
              </a:buClr>
              <a:buSzPct val="61111"/>
              <a:buFont typeface="Calibri"/>
              <a:buNone/>
              <a:defRPr sz="1800" b="1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0" y="1257300"/>
            <a:ext cx="9144000" cy="1624263"/>
          </a:xfrm>
          <a:prstGeom prst="rect">
            <a:avLst/>
          </a:prstGeom>
          <a:solidFill>
            <a:srgbClr val="013F5E"/>
          </a:solidFill>
          <a:ln w="12700" cap="flat" cmpd="sng">
            <a:solidFill>
              <a:srgbClr val="013F5E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52929" y="3062288"/>
            <a:ext cx="8406062" cy="1636044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27000" marR="0" lvl="0" indent="-2540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3810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5080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887391" y="1238638"/>
            <a:ext cx="4629150" cy="3157149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27000" marR="0" lvl="0" indent="-3810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5080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6350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635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508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508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508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342902" y="1231641"/>
            <a:ext cx="3236119" cy="31701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88888"/>
              <a:buFont typeface="Arial"/>
              <a:buNone/>
              <a:defRPr sz="9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4000" marR="0" lvl="1" indent="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75000"/>
              <a:buFont typeface="Arial"/>
              <a:buNone/>
              <a:defRPr sz="8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20700" marR="0" lvl="2" indent="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200000"/>
              <a:buFont typeface="Arial"/>
              <a:buNone/>
              <a:defRPr sz="7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4700" marR="0" lvl="3" indent="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233333"/>
              <a:buFont typeface="Arial"/>
              <a:buNone/>
              <a:defRPr sz="6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233333"/>
              <a:buFont typeface="Arial"/>
              <a:buNone/>
              <a:defRPr sz="6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2700" marR="0" lvl="5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66666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9400" marR="0" lvl="6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66666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3400" marR="0" lvl="7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66666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66666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766" cy="206155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5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65" cy="99417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4361"/>
              </a:buClr>
              <a:buSzPct val="61111"/>
              <a:buFont typeface="Calibri"/>
              <a:buNone/>
              <a:defRPr sz="1800" b="1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pic" idx="2"/>
          </p:nvPr>
        </p:nvSpPr>
        <p:spPr>
          <a:xfrm>
            <a:off x="3887391" y="1287628"/>
            <a:ext cx="4629150" cy="310816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61111"/>
              <a:buFont typeface="Arial"/>
              <a:buNone/>
              <a:defRPr sz="18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4000" marR="0" lvl="1" indent="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68750"/>
              <a:buFont typeface="Arial"/>
              <a:buNone/>
              <a:defRPr sz="16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20700" marR="0" lvl="2" indent="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78571"/>
              <a:buFont typeface="Arial"/>
              <a:buNone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4700" marR="0" lvl="3" indent="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None/>
              <a:defRPr sz="11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None/>
              <a:defRPr sz="11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2700" marR="0" lvl="5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9400" marR="0" lvl="6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3400" marR="0" lvl="7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42902" y="1287628"/>
            <a:ext cx="3236119" cy="3114116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88888"/>
              <a:buFont typeface="Arial"/>
              <a:buNone/>
              <a:defRPr sz="9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4000" marR="0" lvl="1" indent="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75000"/>
              <a:buFont typeface="Arial"/>
              <a:buNone/>
              <a:defRPr sz="8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20700" marR="0" lvl="2" indent="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200000"/>
              <a:buFont typeface="Arial"/>
              <a:buNone/>
              <a:defRPr sz="7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4700" marR="0" lvl="3" indent="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233333"/>
              <a:buFont typeface="Arial"/>
              <a:buNone/>
              <a:defRPr sz="6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233333"/>
              <a:buFont typeface="Arial"/>
              <a:buNone/>
              <a:defRPr sz="6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2700" marR="0" lvl="5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66666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9400" marR="0" lvl="6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66666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3400" marR="0" lvl="7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66666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66666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766" cy="206155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5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65" cy="99417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4361"/>
              </a:buClr>
              <a:buSzPct val="61111"/>
              <a:buFont typeface="Calibri"/>
              <a:buNone/>
              <a:defRPr sz="1800" b="1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yle Gu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766" cy="206155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5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489286" y="228602"/>
            <a:ext cx="3165338" cy="484748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 b="1">
                <a:solidFill>
                  <a:srgbClr val="003F5D"/>
                </a:solidFill>
                <a:latin typeface="Calibri"/>
                <a:ea typeface="Calibri"/>
                <a:cs typeface="Calibri"/>
                <a:sym typeface="Calibri"/>
              </a:rPr>
              <a:t>Style Guide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F57A1E"/>
                </a:solidFill>
                <a:latin typeface="Calibri"/>
                <a:ea typeface="Calibri"/>
                <a:cs typeface="Calibri"/>
                <a:sym typeface="Calibri"/>
              </a:rPr>
              <a:t>A Guide to Using the New GÉANT Template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585275" y="1519327"/>
            <a:ext cx="7612243" cy="2146742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165100" marR="0" lvl="0" indent="-165100" algn="l" rtl="0">
              <a:spcBef>
                <a:spcPts val="0"/>
              </a:spcBef>
              <a:buClr>
                <a:srgbClr val="003F5D"/>
              </a:buClr>
              <a:buSzPct val="100000"/>
              <a:buFont typeface="Arial"/>
              <a:buChar char="•"/>
            </a:pPr>
            <a:r>
              <a:rPr lang="en" sz="1400">
                <a:solidFill>
                  <a:srgbClr val="003F5D"/>
                </a:solidFill>
                <a:latin typeface="Calibri"/>
                <a:ea typeface="Calibri"/>
                <a:cs typeface="Calibri"/>
                <a:sym typeface="Calibri"/>
              </a:rPr>
              <a:t>This template is to present information on behalf of the AARC Project</a:t>
            </a:r>
          </a:p>
          <a:p>
            <a:pPr marL="165100" marR="0" lvl="0" indent="-165100" algn="l" rtl="0">
              <a:spcBef>
                <a:spcPts val="0"/>
              </a:spcBef>
              <a:buClr>
                <a:srgbClr val="003F5D"/>
              </a:buClr>
              <a:buSzPct val="100000"/>
              <a:buFont typeface="Arial"/>
              <a:buChar char="•"/>
            </a:pPr>
            <a:r>
              <a:rPr lang="en" sz="1400">
                <a:solidFill>
                  <a:srgbClr val="003F5D"/>
                </a:solidFill>
                <a:latin typeface="Calibri"/>
                <a:ea typeface="Calibri"/>
                <a:cs typeface="Calibri"/>
                <a:sym typeface="Calibri"/>
              </a:rPr>
              <a:t>Font is Calibri and will auto-size. Avoid using a font size less than 18pt.  Main font colour is Teal, </a:t>
            </a:r>
            <a:r>
              <a:rPr lang="en" sz="1400">
                <a:solidFill>
                  <a:srgbClr val="F57B20"/>
                </a:solidFill>
                <a:latin typeface="Calibri"/>
                <a:ea typeface="Calibri"/>
                <a:cs typeface="Calibri"/>
                <a:sym typeface="Calibri"/>
              </a:rPr>
              <a:t>Subtitle colour is Orange and should be used sparingly.</a:t>
            </a:r>
            <a:r>
              <a:rPr lang="en" sz="1400">
                <a:solidFill>
                  <a:srgbClr val="ED155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>
                <a:solidFill>
                  <a:srgbClr val="003F5D"/>
                </a:solidFill>
                <a:latin typeface="Calibri"/>
                <a:ea typeface="Calibri"/>
                <a:cs typeface="Calibri"/>
                <a:sym typeface="Calibri"/>
              </a:rPr>
              <a:t>If the colours are not shown in PowerPoint use the colour picker to select the correct colour from the logo or these samples</a:t>
            </a:r>
          </a:p>
          <a:p>
            <a:pPr marL="165100" marR="0" lvl="0" indent="-1651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400">
              <a:solidFill>
                <a:srgbClr val="ED15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-165100" algn="l" rtl="0">
              <a:spcBef>
                <a:spcPts val="0"/>
              </a:spcBef>
              <a:buClr>
                <a:srgbClr val="003F5D"/>
              </a:buClr>
              <a:buSzPct val="100000"/>
              <a:buFont typeface="Arial"/>
              <a:buChar char="•"/>
            </a:pPr>
            <a:r>
              <a:rPr lang="en" sz="1400">
                <a:solidFill>
                  <a:srgbClr val="003F5D"/>
                </a:solidFill>
                <a:latin typeface="Calibri"/>
                <a:ea typeface="Calibri"/>
                <a:cs typeface="Calibri"/>
                <a:sym typeface="Calibri"/>
              </a:rPr>
              <a:t>The title slide has space for the speaker’s own organisation logo which should be no larger than the main AARC logo </a:t>
            </a:r>
          </a:p>
          <a:p>
            <a:pPr marL="165100" marR="0" lvl="0" indent="-1651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400">
              <a:solidFill>
                <a:srgbClr val="003F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5100" marR="0" lvl="0" indent="-165100" algn="l" rtl="0">
              <a:spcBef>
                <a:spcPts val="0"/>
              </a:spcBef>
              <a:buClr>
                <a:srgbClr val="003F5D"/>
              </a:buClr>
              <a:buSzPct val="100000"/>
              <a:buFont typeface="Arial"/>
              <a:buChar char="•"/>
            </a:pPr>
            <a:r>
              <a:rPr lang="en" sz="1400">
                <a:solidFill>
                  <a:srgbClr val="003F5D"/>
                </a:solidFill>
                <a:latin typeface="Calibri"/>
                <a:ea typeface="Calibri"/>
                <a:cs typeface="Calibri"/>
                <a:sym typeface="Calibri"/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136" name="Shape 136"/>
          <p:cNvSpPr/>
          <p:nvPr/>
        </p:nvSpPr>
        <p:spPr>
          <a:xfrm>
            <a:off x="8167657" y="4170730"/>
            <a:ext cx="545432" cy="397043"/>
          </a:xfrm>
          <a:prstGeom prst="ellipse">
            <a:avLst/>
          </a:prstGeom>
          <a:solidFill>
            <a:srgbClr val="003F5D"/>
          </a:solidFill>
          <a:ln w="12700" cap="flat" cmpd="sng">
            <a:solidFill>
              <a:srgbClr val="003F5D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7413676" y="4170730"/>
            <a:ext cx="545432" cy="397043"/>
          </a:xfrm>
          <a:prstGeom prst="ellipse">
            <a:avLst/>
          </a:prstGeom>
          <a:solidFill>
            <a:srgbClr val="F6791C"/>
          </a:solidFill>
          <a:ln w="12700" cap="flat" cmpd="sng">
            <a:solidFill>
              <a:srgbClr val="F6791C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50201" y="152400"/>
            <a:ext cx="6780516" cy="695826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4361"/>
              </a:buClr>
              <a:buSzPct val="61111"/>
              <a:buFont typeface="Calibri"/>
              <a:buNone/>
              <a:defRPr sz="1800" b="1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33377" y="1079500"/>
            <a:ext cx="8181975" cy="355322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27000" marR="0" lvl="0" indent="-2540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0" marR="0" lvl="1" indent="-38100" algn="l" rtl="0">
              <a:lnSpc>
                <a:spcPct val="90000"/>
              </a:lnSpc>
              <a:spcBef>
                <a:spcPts val="300"/>
              </a:spcBef>
              <a:buClr>
                <a:srgbClr val="00436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-50800" algn="l" rtl="0">
              <a:lnSpc>
                <a:spcPct val="90000"/>
              </a:lnSpc>
              <a:spcBef>
                <a:spcPts val="300"/>
              </a:spcBef>
              <a:buClr>
                <a:srgbClr val="003F5E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5700" marR="0" lvl="4" indent="-38100" algn="l" rtl="0">
              <a:lnSpc>
                <a:spcPct val="90000"/>
              </a:lnSpc>
              <a:spcBef>
                <a:spcPts val="300"/>
              </a:spcBef>
              <a:buClr>
                <a:srgbClr val="004360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09700" marR="0" lvl="5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4400" marR="0" lvl="8" indent="-63500" algn="l" rtl="0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766" cy="206155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5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" name="Shape 54"/>
          <p:cNvCxnSpPr/>
          <p:nvPr/>
        </p:nvCxnSpPr>
        <p:spPr>
          <a:xfrm>
            <a:off x="333377" y="4804514"/>
            <a:ext cx="8456062" cy="5422"/>
          </a:xfrm>
          <a:prstGeom prst="straightConnector1">
            <a:avLst/>
          </a:prstGeom>
          <a:noFill/>
          <a:ln w="12700" cap="rnd" cmpd="sng">
            <a:solidFill>
              <a:srgbClr val="F57B20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55" name="Shape 55"/>
          <p:cNvSpPr txBox="1"/>
          <p:nvPr/>
        </p:nvSpPr>
        <p:spPr>
          <a:xfrm>
            <a:off x="19050" y="4861208"/>
            <a:ext cx="1363134" cy="155812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5E"/>
              </a:buClr>
              <a:buSzPct val="25000"/>
              <a:buFont typeface="Calibri"/>
              <a:buNone/>
            </a:pPr>
            <a:r>
              <a:rPr lang="en" sz="600" b="0" i="0" u="none" strike="noStrike" cap="none">
                <a:solidFill>
                  <a:srgbClr val="003F5E"/>
                </a:solidFill>
                <a:latin typeface="Calibri"/>
                <a:ea typeface="Calibri"/>
                <a:cs typeface="Calibri"/>
                <a:sym typeface="Calibri"/>
              </a:rPr>
              <a:t>http://aarc-project.eu</a:t>
            </a:r>
          </a:p>
        </p:txBody>
      </p:sp>
      <p:cxnSp>
        <p:nvCxnSpPr>
          <p:cNvPr id="56" name="Shape 56"/>
          <p:cNvCxnSpPr/>
          <p:nvPr/>
        </p:nvCxnSpPr>
        <p:spPr>
          <a:xfrm flipH="1">
            <a:off x="333377" y="918245"/>
            <a:ext cx="7705723" cy="2165"/>
          </a:xfrm>
          <a:prstGeom prst="straightConnector1">
            <a:avLst/>
          </a:prstGeom>
          <a:noFill/>
          <a:ln w="12700" cap="flat" cmpd="sng">
            <a:solidFill>
              <a:srgbClr val="003959"/>
            </a:solidFill>
            <a:prstDash val="solid"/>
            <a:miter lim="8000"/>
            <a:headEnd type="none" w="med" len="med"/>
            <a:tailEnd type="none" w="med" len="med"/>
          </a:ln>
        </p:spPr>
      </p:cxnSp>
      <p:pic>
        <p:nvPicPr>
          <p:cNvPr id="57" name="Shape 5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993612" y="107948"/>
            <a:ext cx="858513" cy="775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51407" y="4845209"/>
            <a:ext cx="248848" cy="2248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gif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goo.gl/R3YFa1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2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gif"/><Relationship Id="rId7" Type="http://schemas.openxmlformats.org/officeDocument/2006/relationships/image" Target="../media/image23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mailto:arnout.terpstra@surfnet.n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8145" y="2718757"/>
            <a:ext cx="5096933" cy="821182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25000"/>
              <a:buFont typeface="Arial"/>
              <a:buNone/>
            </a:pPr>
            <a:r>
              <a:rPr lang="en" dirty="0"/>
              <a:t>Arnout Terpstra (</a:t>
            </a:r>
            <a:r>
              <a:rPr lang="en" dirty="0" smtClean="0"/>
              <a:t>SURFnet)</a:t>
            </a:r>
            <a:endParaRPr lang="nl-NL" dirty="0" smtClean="0"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004360"/>
              </a:buClr>
              <a:buSzPct val="25000"/>
              <a:buFont typeface="Arial"/>
              <a:buNone/>
            </a:pPr>
            <a:r>
              <a:rPr lang="en" dirty="0" smtClean="0"/>
              <a:t>SA1 </a:t>
            </a:r>
            <a:r>
              <a:rPr lang="nl-NL" dirty="0" smtClean="0"/>
              <a:t>(Pilots) </a:t>
            </a:r>
            <a:r>
              <a:rPr lang="en" dirty="0" smtClean="0"/>
              <a:t>Activity </a:t>
            </a:r>
            <a:r>
              <a:rPr lang="en" dirty="0"/>
              <a:t>Lead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661314" y="4029076"/>
            <a:ext cx="5003270" cy="309923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4360"/>
              </a:buClr>
              <a:buSzPct val="25000"/>
              <a:buFont typeface="Arial"/>
              <a:buNone/>
            </a:pPr>
            <a:r>
              <a:rPr lang="en" sz="1200" dirty="0" smtClean="0"/>
              <a:t>AARC</a:t>
            </a:r>
            <a:r>
              <a:rPr lang="nl-NL" sz="1200" dirty="0" smtClean="0"/>
              <a:t>2</a:t>
            </a:r>
            <a:r>
              <a:rPr lang="en" sz="1200" dirty="0" smtClean="0"/>
              <a:t> </a:t>
            </a:r>
            <a:r>
              <a:rPr lang="en" sz="1200" dirty="0"/>
              <a:t>All Hands Meeting @ </a:t>
            </a:r>
            <a:r>
              <a:rPr lang="en" sz="1200" dirty="0" err="1"/>
              <a:t>Nikhef</a:t>
            </a:r>
            <a:r>
              <a:rPr lang="en" sz="1200" dirty="0"/>
              <a:t> - Amsterdam - 21-23 November 2017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4"/>
          </p:nvPr>
        </p:nvSpPr>
        <p:spPr>
          <a:xfrm>
            <a:off x="688151" y="1798726"/>
            <a:ext cx="5327165" cy="6681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4360"/>
              </a:buClr>
              <a:buSzPct val="250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4360"/>
                </a:solidFill>
                <a:latin typeface="Calibri"/>
                <a:ea typeface="Calibri"/>
                <a:cs typeface="Calibri"/>
                <a:sym typeface="Calibri"/>
              </a:rPr>
              <a:t>SA1</a:t>
            </a:r>
            <a:r>
              <a:rPr lang="en" dirty="0"/>
              <a:t> Update at </a:t>
            </a:r>
            <a:r>
              <a:rPr lang="en" dirty="0" smtClean="0"/>
              <a:t>AARC</a:t>
            </a:r>
            <a:r>
              <a:rPr lang="nl-NL" dirty="0" smtClean="0"/>
              <a:t>2</a:t>
            </a:r>
            <a:r>
              <a:rPr lang="en" dirty="0" smtClean="0"/>
              <a:t> </a:t>
            </a:r>
            <a:r>
              <a:rPr lang="en" dirty="0"/>
              <a:t>All Hands Meeting, Amsterdam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4360"/>
              </a:buClr>
              <a:buSzPct val="25000"/>
              <a:buFont typeface="Arial"/>
              <a:buNone/>
            </a:pPr>
            <a:r>
              <a:rPr lang="en" dirty="0"/>
              <a:t>21-23 November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333377" y="1079500"/>
            <a:ext cx="8181900" cy="35532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Big Data sizes involved: many thousands of users and many petabytes of </a:t>
            </a:r>
            <a:r>
              <a:rPr lang="en" dirty="0" smtClean="0"/>
              <a:t>data</a:t>
            </a:r>
            <a:endParaRPr lang="nl-NL" dirty="0" smtClean="0"/>
          </a:p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 smtClean="0"/>
              <a:t>Some </a:t>
            </a:r>
            <a:r>
              <a:rPr lang="en" dirty="0"/>
              <a:t>form of moderated data access control</a:t>
            </a:r>
          </a:p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Guest users </a:t>
            </a:r>
            <a:r>
              <a:rPr lang="en" dirty="0" smtClean="0"/>
              <a:t>access</a:t>
            </a:r>
            <a:endParaRPr lang="nl-NL" dirty="0" smtClean="0"/>
          </a:p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nl-NL" dirty="0" err="1" smtClean="0"/>
              <a:t>Policies</a:t>
            </a:r>
            <a:r>
              <a:rPr lang="nl-NL" dirty="0" smtClean="0"/>
              <a:t>?</a:t>
            </a:r>
            <a:endParaRPr lang="nl-NL" dirty="0" smtClean="0"/>
          </a:p>
        </p:txBody>
      </p:sp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00" cy="9942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6. EISCAT_3D: </a:t>
            </a:r>
            <a:r>
              <a:rPr lang="en" b="0"/>
              <a:t>https://wiki.geant.org/display/AARC/EISCAT_3D</a:t>
            </a:r>
          </a:p>
        </p:txBody>
      </p:sp>
      <p:pic>
        <p:nvPicPr>
          <p:cNvPr id="230" name="Shape 230" descr="EISCAT3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9900" y="4002797"/>
            <a:ext cx="1648550" cy="77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900" cy="206100"/>
          </a:xfrm>
          <a:prstGeom prst="rect">
            <a:avLst/>
          </a:prstGeom>
        </p:spPr>
        <p:txBody>
          <a:bodyPr wrap="square" lIns="68575" tIns="34275" rIns="68575" bIns="3427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333377" y="1079500"/>
            <a:ext cx="8181900" cy="35532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457200" lvl="0" indent="-3365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Partnership with commercial providers, help them integrate their services with eduGAIN</a:t>
            </a:r>
          </a:p>
          <a:p>
            <a:pPr marL="457200" lvl="0" indent="-3365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Project is (nearly) finished</a:t>
            </a:r>
          </a:p>
          <a:p>
            <a:pPr marL="457200" lvl="0" indent="-3365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Valuable lessons learned for eduGAIN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E.g. it was unclear to them how eduGAIN works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Attribute release problems</a:t>
            </a:r>
          </a:p>
          <a:p>
            <a:pPr marL="457200" lvl="0" indent="-33655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/>
              <a:t>But: we’re still talking to them to see what AARC can do for them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341724" y="55975"/>
            <a:ext cx="7782900" cy="9942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7. HelixNebula: </a:t>
            </a:r>
            <a:r>
              <a:rPr lang="en" b="0"/>
              <a:t>https://wiki.geant.org/pages/viewpage.action?pageId=87392804</a:t>
            </a:r>
          </a:p>
        </p:txBody>
      </p:sp>
      <p:pic>
        <p:nvPicPr>
          <p:cNvPr id="238" name="Shape 238" descr="Helix Nebul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8970" y="3752603"/>
            <a:ext cx="1876334" cy="9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900" cy="206100"/>
          </a:xfrm>
          <a:prstGeom prst="rect">
            <a:avLst/>
          </a:prstGeom>
        </p:spPr>
        <p:txBody>
          <a:bodyPr wrap="square" lIns="68575" tIns="34275" rIns="68575" bIns="3427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345254" y="1023232"/>
            <a:ext cx="8181900" cy="35532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 smtClean="0"/>
              <a:t>Policy </a:t>
            </a:r>
            <a:r>
              <a:rPr lang="en" dirty="0"/>
              <a:t>and sustainability of their operational model</a:t>
            </a:r>
          </a:p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Splitting of governance of fundamental services between e-Infra and Research-Infra in a well defined way</a:t>
            </a:r>
          </a:p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Governance model to ensure </a:t>
            </a:r>
            <a:r>
              <a:rPr lang="en" dirty="0" smtClean="0"/>
              <a:t>sustainability</a:t>
            </a:r>
            <a:endParaRPr lang="nl-NL" dirty="0" smtClean="0"/>
          </a:p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 smtClean="0"/>
              <a:t>On </a:t>
            </a:r>
            <a:r>
              <a:rPr lang="en" dirty="0"/>
              <a:t>the forefront of BPA: structured AAI model already in place - including </a:t>
            </a:r>
            <a:r>
              <a:rPr lang="en" dirty="0" err="1"/>
              <a:t>BonaFide</a:t>
            </a:r>
            <a:r>
              <a:rPr lang="en" dirty="0"/>
              <a:t> management, Data Access Entitlement, Operational </a:t>
            </a:r>
            <a:r>
              <a:rPr lang="en" dirty="0" smtClean="0"/>
              <a:t>Workflows</a:t>
            </a:r>
            <a:endParaRPr lang="nl-NL" dirty="0" smtClean="0"/>
          </a:p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 smtClean="0"/>
              <a:t>e-</a:t>
            </a:r>
            <a:r>
              <a:rPr lang="en" dirty="0" err="1" smtClean="0"/>
              <a:t>Infras</a:t>
            </a:r>
            <a:r>
              <a:rPr lang="en" dirty="0" smtClean="0"/>
              <a:t> </a:t>
            </a:r>
            <a:r>
              <a:rPr lang="en" dirty="0"/>
              <a:t>submitted combined proposal (EGI, GÉANT, </a:t>
            </a:r>
            <a:r>
              <a:rPr lang="en" dirty="0" smtClean="0"/>
              <a:t>EUDAT</a:t>
            </a:r>
            <a:r>
              <a:rPr lang="nl-NL" dirty="0"/>
              <a:t>)</a:t>
            </a:r>
            <a:endParaRPr lang="en" dirty="0"/>
          </a:p>
        </p:txBody>
      </p:sp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345254" y="36367"/>
            <a:ext cx="7209000" cy="9942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8. </a:t>
            </a:r>
            <a:r>
              <a:rPr lang="en" dirty="0"/>
              <a:t>CORBEL: </a:t>
            </a:r>
            <a:r>
              <a:rPr lang="en" b="0" dirty="0"/>
              <a:t>https://</a:t>
            </a:r>
            <a:r>
              <a:rPr lang="en" b="0" dirty="0" err="1"/>
              <a:t>wiki.geant.org</a:t>
            </a:r>
            <a:r>
              <a:rPr lang="en" b="0" dirty="0"/>
              <a:t>/display/AARC/CORBEL</a:t>
            </a:r>
            <a:r>
              <a:rPr lang="en" dirty="0"/>
              <a:t> </a:t>
            </a:r>
          </a:p>
        </p:txBody>
      </p:sp>
      <p:pic>
        <p:nvPicPr>
          <p:cNvPr id="246" name="Shape 246" descr="CORBE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7359" y="3435382"/>
            <a:ext cx="1265925" cy="114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900" cy="206100"/>
          </a:xfrm>
          <a:prstGeom prst="rect">
            <a:avLst/>
          </a:prstGeom>
        </p:spPr>
        <p:txBody>
          <a:bodyPr wrap="square" lIns="68575" tIns="34275" rIns="68575" bIns="3427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333377" y="1079500"/>
            <a:ext cx="8181900" cy="35532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457200" lvl="0" indent="-33655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dirty="0"/>
              <a:t>EGI</a:t>
            </a:r>
          </a:p>
          <a:p>
            <a:pPr marL="457200" lvl="0" indent="-33655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dirty="0"/>
              <a:t>EUDAT</a:t>
            </a:r>
          </a:p>
          <a:p>
            <a:pPr marL="457200" lvl="0" indent="-33655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dirty="0"/>
              <a:t>PRACE</a:t>
            </a:r>
          </a:p>
          <a:p>
            <a:pPr marL="457200" lvl="0" indent="-33655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dirty="0"/>
              <a:t>GÉANT</a:t>
            </a:r>
          </a:p>
          <a:p>
            <a:pPr marL="457200" lvl="0" indent="-33655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dirty="0" smtClean="0"/>
              <a:t>DARIAH</a:t>
            </a:r>
            <a:endParaRPr lang="nl-NL" dirty="0" smtClean="0"/>
          </a:p>
          <a:p>
            <a:pPr marL="120650" lv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nl-NL" sz="1600" dirty="0"/>
              <a:t>Wiki URL: </a:t>
            </a:r>
            <a:r>
              <a:rPr lang="nl-NL" sz="1600" dirty="0" err="1"/>
              <a:t>https</a:t>
            </a:r>
            <a:r>
              <a:rPr lang="nl-NL" sz="1600" dirty="0"/>
              <a:t>://</a:t>
            </a:r>
            <a:r>
              <a:rPr lang="nl-NL" sz="1600" dirty="0" err="1"/>
              <a:t>wiki.geant.org</a:t>
            </a:r>
            <a:r>
              <a:rPr lang="nl-NL" sz="1600" dirty="0"/>
              <a:t>/display/AARC/AARC2+SA1.T2%3A+Support+e-Infrastructures</a:t>
            </a:r>
            <a:endParaRPr lang="nl-NL" sz="1600" dirty="0" smtClean="0"/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900" cy="206100"/>
          </a:xfrm>
          <a:prstGeom prst="rect">
            <a:avLst/>
          </a:prstGeom>
        </p:spPr>
        <p:txBody>
          <a:bodyPr wrap="square" lIns="68575" tIns="34275" rIns="68575" bIns="3427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00" cy="9942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e-Infrastructure Providers and interoperability pilots in SA1.2</a:t>
            </a:r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9912" y="1186463"/>
            <a:ext cx="412975" cy="2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8825" y="1686523"/>
            <a:ext cx="475147" cy="2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8838" y="2192786"/>
            <a:ext cx="475125" cy="33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2913" y="3256650"/>
            <a:ext cx="946938" cy="28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94372" y="2743638"/>
            <a:ext cx="764064" cy="3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333375" y="1003300"/>
            <a:ext cx="5502900" cy="35532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457200" lvl="0" indent="-3365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Full interoperability between EGI Check-in and EUDAT B2ACCESS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>
                <a:solidFill>
                  <a:srgbClr val="004360"/>
                </a:solidFill>
              </a:rPr>
              <a:t>User communities already integrated in one infrastructure should be able to use services from the other infrastructure in an almost transparent way</a:t>
            </a:r>
          </a:p>
          <a:p>
            <a:pPr marL="457200" lvl="0" indent="-3365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Define and implement a workflow to exchange authentication and authorization information between EGI and EUDAT (both ways)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Identity information, LOA information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/>
              <a:t>Group information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900" cy="206100"/>
          </a:xfrm>
          <a:prstGeom prst="rect">
            <a:avLst/>
          </a:prstGeom>
        </p:spPr>
        <p:txBody>
          <a:bodyPr wrap="square" lIns="68575" tIns="34275" rIns="68575" bIns="3427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00" cy="9942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EGI-EUDAT: </a:t>
            </a:r>
            <a:r>
              <a:rPr lang="en" sz="1700" b="0">
                <a:solidFill>
                  <a:srgbClr val="004360"/>
                </a:solidFill>
              </a:rPr>
              <a:t>https://wiki.geant.org/pages/viewpage.action?pageId=90771008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6150" y="975150"/>
            <a:ext cx="3134849" cy="378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900" cy="206100"/>
          </a:xfrm>
          <a:prstGeom prst="rect">
            <a:avLst/>
          </a:prstGeom>
        </p:spPr>
        <p:txBody>
          <a:bodyPr wrap="square" lIns="68575" tIns="34275" rIns="68575" bIns="3427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00" cy="9942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EGI-EUDAT: Lead &amp; Timelines</a:t>
            </a: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9038" y="958362"/>
            <a:ext cx="5723225" cy="378851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591950" y="1482213"/>
            <a:ext cx="2327400" cy="27408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EGI:</a:t>
            </a:r>
          </a:p>
          <a:p>
            <a: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Diego Scardaci</a:t>
            </a: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trike="sngStrike"/>
              <a:t>Peter Solagna</a:t>
            </a:r>
          </a:p>
          <a:p>
            <a:pPr marL="0" marR="0" lvl="0" indent="-69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/>
              <a:t>EUDAT:</a:t>
            </a:r>
          </a:p>
          <a:p>
            <a:pPr marL="457200" marR="0" lvl="0" indent="-3365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"/>
              <a:t>Willem Elbers</a:t>
            </a:r>
          </a:p>
          <a:p>
            <a:pPr marL="0" marR="0" lvl="0" indent="-69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"/>
              <a:t>GRNET:</a:t>
            </a:r>
          </a:p>
          <a:p>
            <a:pPr marL="457200" marR="0" lvl="0" indent="-3365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"/>
              <a:t>Nicolas Liampotis</a:t>
            </a:r>
          </a:p>
          <a:p>
            <a:pPr marL="0" marR="0" lvl="0" indent="-69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333377" y="1079500"/>
            <a:ext cx="8181900" cy="35532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457200" lvl="0" indent="-336550">
              <a:spcBef>
                <a:spcPts val="0"/>
              </a:spcBef>
              <a:buSzPct val="94444"/>
            </a:pPr>
            <a:r>
              <a:rPr lang="en" sz="1800">
                <a:solidFill>
                  <a:srgbClr val="004361"/>
                </a:solidFill>
              </a:rPr>
              <a:t>Integrate eduTEAMS with EGI CheckIn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900" cy="206100"/>
          </a:xfrm>
          <a:prstGeom prst="rect">
            <a:avLst/>
          </a:prstGeom>
        </p:spPr>
        <p:txBody>
          <a:bodyPr wrap="square" lIns="68575" tIns="34275" rIns="68575" bIns="3427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00" cy="9942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EGI-GÉANT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333375" y="1079500"/>
            <a:ext cx="5366100" cy="35532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Pilot consists of two parts: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Part 1: Implementation of a SP/IdP-proxy in the DARIAH AAI</a:t>
            </a:r>
          </a:p>
          <a:p>
            <a: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Compliant with the AARC Blueprint Architecture</a:t>
            </a:r>
          </a:p>
          <a:p>
            <a: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Implementation of AARC recommendations &amp; guidelines</a:t>
            </a:r>
          </a:p>
          <a:p>
            <a: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Based on Shibboleth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Part 2: Interoperability pilot between EGI and DARIAH</a:t>
            </a:r>
          </a:p>
          <a:p>
            <a: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Timeline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Part 1 until Q1 2018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Interoperability pilot (part 2) afterwards</a:t>
            </a:r>
          </a:p>
          <a:p>
            <a: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Concept on: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https://goo.gl/R3YFa1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/>
              <a:t>Feel free to comment!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900" cy="206100"/>
          </a:xfrm>
          <a:prstGeom prst="rect">
            <a:avLst/>
          </a:prstGeom>
        </p:spPr>
        <p:txBody>
          <a:bodyPr wrap="square" lIns="68575" tIns="34275" rIns="68575" bIns="342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00" cy="9942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EGI-DARIAH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5982400" y="1689550"/>
            <a:ext cx="2795700" cy="23331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DAASI:</a:t>
            </a:r>
          </a:p>
          <a:p>
            <a: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David Hübner</a:t>
            </a:r>
          </a:p>
          <a:p>
            <a:pPr marL="457200" lvl="0" indent="-33655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/>
              <a:t>Peter Gietz</a:t>
            </a: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EGI:</a:t>
            </a:r>
          </a:p>
          <a:p>
            <a:pPr marL="457200" marR="0" lvl="0" indent="-3365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"/>
              <a:t>Diego Scardaci</a:t>
            </a: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trike="sngStrike"/>
              <a:t>Peter Solagna</a:t>
            </a: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333376" y="1079500"/>
            <a:ext cx="5211600" cy="35532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>
                <a:solidFill>
                  <a:srgbClr val="44546A"/>
                </a:solidFill>
              </a:rPr>
              <a:t>PRACE LDAP – B2ACCESS synchronization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361"/>
              </a:buClr>
              <a:buSzPct val="100000"/>
            </a:pPr>
            <a:r>
              <a:rPr lang="en" sz="1200">
                <a:solidFill>
                  <a:srgbClr val="44546A"/>
                </a:solidFill>
              </a:rPr>
              <a:t>Entity/identity provisioning in B2ACCESS based on LDAP search filter (branch, attributes)</a:t>
            </a: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361"/>
              </a:buClr>
              <a:buSzPct val="100000"/>
            </a:pPr>
            <a:r>
              <a:rPr lang="en" sz="1200">
                <a:solidFill>
                  <a:srgbClr val="44546A"/>
                </a:solidFill>
              </a:rPr>
              <a:t>Only users who accepted terms and conditions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361"/>
              </a:buClr>
              <a:buSzPct val="100000"/>
            </a:pPr>
            <a:r>
              <a:rPr lang="en" sz="1200">
                <a:solidFill>
                  <a:srgbClr val="44546A"/>
                </a:solidFill>
              </a:rPr>
              <a:t>Assigning to B2ACCESS groups based on LDAP filter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361"/>
              </a:buClr>
              <a:buSzPct val="100000"/>
            </a:pPr>
            <a:r>
              <a:rPr lang="en" sz="1200">
                <a:solidFill>
                  <a:srgbClr val="44546A"/>
                </a:solidFill>
              </a:rPr>
              <a:t>Still the admin may manually assign an entity to additional group, define attribute or disable it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004361"/>
              </a:buClr>
              <a:buSzPct val="100000"/>
            </a:pPr>
            <a:r>
              <a:rPr lang="en" sz="1200">
                <a:solidFill>
                  <a:srgbClr val="44546A"/>
                </a:solidFill>
              </a:rPr>
              <a:t>Users processed in bulk periodically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rgbClr val="44546A"/>
              </a:solidFill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rgbClr val="44546A"/>
                </a:solidFill>
              </a:rPr>
              <a:t>B2ACCESS – B2STAGE/B2SAFE synchronization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100000"/>
            </a:pPr>
            <a:r>
              <a:rPr lang="en" sz="1200">
                <a:solidFill>
                  <a:srgbClr val="44546A"/>
                </a:solidFill>
              </a:rPr>
              <a:t>B2SAFE account provisioning and DN mapping (1-1) on demand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100000"/>
            </a:pPr>
            <a:r>
              <a:rPr lang="en" sz="1200">
                <a:solidFill>
                  <a:srgbClr val="44546A"/>
                </a:solidFill>
              </a:rPr>
              <a:t>Assigning to B2SAFE groups based on B2ACCESS group membership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100000"/>
            </a:pPr>
            <a:r>
              <a:rPr lang="en" sz="1200">
                <a:solidFill>
                  <a:srgbClr val="44546A"/>
                </a:solidFill>
              </a:rPr>
              <a:t>Support for certificates:</a:t>
            </a: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100000"/>
            </a:pPr>
            <a:r>
              <a:rPr lang="en" sz="1200">
                <a:solidFill>
                  <a:srgbClr val="44546A"/>
                </a:solidFill>
              </a:rPr>
              <a:t>Used as B2ACCESS credentials (e.g. IGTF)</a:t>
            </a: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100000"/>
            </a:pPr>
            <a:r>
              <a:rPr lang="en" sz="1200">
                <a:solidFill>
                  <a:srgbClr val="44546A"/>
                </a:solidFill>
              </a:rPr>
              <a:t>Generated by B2ACCESS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rgbClr val="44546A"/>
              </a:buClr>
              <a:buSzPct val="100000"/>
            </a:pPr>
            <a:r>
              <a:rPr lang="en" sz="1200">
                <a:solidFill>
                  <a:srgbClr val="44546A"/>
                </a:solidFill>
              </a:rPr>
              <a:t>Single user processed online, just before the standard authorization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900" cy="206100"/>
          </a:xfrm>
          <a:prstGeom prst="rect">
            <a:avLst/>
          </a:prstGeom>
        </p:spPr>
        <p:txBody>
          <a:bodyPr wrap="square" lIns="68575" tIns="34275" rIns="68575" bIns="342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00" cy="9942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EUDAT-PRACE</a:t>
            </a:r>
            <a:r>
              <a:rPr lang="nl-NL" dirty="0" smtClean="0"/>
              <a:t>: Goals</a:t>
            </a:r>
            <a:endParaRPr lang="en" dirty="0"/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100" y="960625"/>
            <a:ext cx="331470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333375" y="1079500"/>
            <a:ext cx="5588700" cy="35532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361"/>
              </a:buClr>
              <a:buSzPct val="100000"/>
            </a:pPr>
            <a:r>
              <a:rPr lang="en" sz="1200">
                <a:solidFill>
                  <a:srgbClr val="004361"/>
                </a:solidFill>
              </a:rPr>
              <a:t>The work in progress was presented to EUDAT during developers meeting in October</a:t>
            </a:r>
          </a:p>
          <a:p>
            <a:pPr marL="914400" lvl="1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000"/>
              <a:t>The work was in general accepted and decided to be put in production</a:t>
            </a:r>
          </a:p>
          <a:p>
            <a:pPr marL="914400" lvl="1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000"/>
              <a:t>Some enhancements were suggested (regarding efficiency in particular)</a:t>
            </a:r>
          </a:p>
          <a:p>
            <a:pPr marL="914400" lvl="1" indent="-292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000"/>
              <a:t>Deployment agenda was agreed</a:t>
            </a:r>
          </a:p>
          <a:p>
            <a: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361"/>
              </a:buClr>
              <a:buSzPct val="100000"/>
            </a:pPr>
            <a:r>
              <a:rPr lang="en" sz="1200">
                <a:solidFill>
                  <a:srgbClr val="004361"/>
                </a:solidFill>
              </a:rPr>
              <a:t>Implementation (including suggestions) finished in mid November</a:t>
            </a:r>
          </a:p>
          <a:p>
            <a: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361"/>
              </a:buClr>
              <a:buSzPct val="100000"/>
            </a:pPr>
            <a:r>
              <a:rPr lang="en" sz="1200">
                <a:solidFill>
                  <a:srgbClr val="004361"/>
                </a:solidFill>
              </a:rPr>
              <a:t>Documentation in progress</a:t>
            </a:r>
          </a:p>
          <a:p>
            <a: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361"/>
              </a:buClr>
              <a:buSzPct val="100000"/>
            </a:pPr>
            <a:r>
              <a:rPr lang="en" sz="1200">
                <a:solidFill>
                  <a:srgbClr val="004361"/>
                </a:solidFill>
              </a:rPr>
              <a:t>Deployment in a couple of production services planned until the end of December</a:t>
            </a:r>
          </a:p>
          <a:p>
            <a: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361"/>
              </a:buClr>
              <a:buSzPct val="100000"/>
            </a:pPr>
            <a:r>
              <a:rPr lang="en" sz="1200">
                <a:solidFill>
                  <a:srgbClr val="004361"/>
                </a:solidFill>
              </a:rPr>
              <a:t>Real life tests, corrections, enhancements…</a:t>
            </a:r>
          </a:p>
          <a:p>
            <a:pPr marL="457200" lvl="0" indent="-304800" rtl="0">
              <a:lnSpc>
                <a:spcPct val="150000"/>
              </a:lnSpc>
              <a:spcBef>
                <a:spcPts val="0"/>
              </a:spcBef>
              <a:buClr>
                <a:srgbClr val="004361"/>
              </a:buClr>
              <a:buSzPct val="100000"/>
            </a:pPr>
            <a:r>
              <a:rPr lang="en" sz="1200">
                <a:solidFill>
                  <a:srgbClr val="004361"/>
                </a:solidFill>
              </a:rPr>
              <a:t>Expressing user’s  agreement on terms and conditions, processing personal data, etc. to be compliant with GÉANT Data Protection Code of Conduct and local policies –to be discussed and clarified.</a:t>
            </a:r>
          </a:p>
          <a:p>
            <a:pPr marL="10160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900" cy="206100"/>
          </a:xfrm>
          <a:prstGeom prst="rect">
            <a:avLst/>
          </a:prstGeom>
        </p:spPr>
        <p:txBody>
          <a:bodyPr wrap="square" lIns="68575" tIns="34275" rIns="68575" bIns="3427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19</a:t>
            </a:fld>
            <a:endParaRPr lang="en"/>
          </a:p>
        </p:txBody>
      </p:sp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00" cy="9942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EUDAT-PRACE: </a:t>
            </a:r>
            <a:r>
              <a:rPr lang="nl-NL" dirty="0" smtClean="0"/>
              <a:t>Status &amp; People</a:t>
            </a:r>
            <a:endParaRPr lang="en" dirty="0"/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019450" y="1280200"/>
            <a:ext cx="2795700" cy="31518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EUDAT:</a:t>
            </a:r>
          </a:p>
          <a:p>
            <a:pPr marL="457200" lvl="0" indent="-33655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/>
              <a:t>Willem Elbers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EUDAT/PRACE:</a:t>
            </a:r>
          </a:p>
          <a:p>
            <a: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Claudio Cacciari</a:t>
            </a:r>
          </a:p>
          <a:p>
            <a:pPr marL="457200" lvl="0" indent="-33655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/>
              <a:t>Giuseppe Fiameni</a:t>
            </a: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PRACE:</a:t>
            </a:r>
          </a:p>
          <a:p>
            <a:pPr marL="457200" marR="0" lvl="0" indent="-3365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"/>
              <a:t>Michal Jankowski</a:t>
            </a: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Ralph Niederberger</a:t>
            </a: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33377" y="1079500"/>
            <a:ext cx="8181900" cy="35532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457200" lvl="0" indent="-3365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Pilot (selected) research community use-cases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Mario (GARR), Kostas (GRNET)</a:t>
            </a:r>
          </a:p>
          <a:p>
            <a:pPr marL="457200" lvl="0" indent="-3365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Support e-Infrastructures to deploy AARC approach and increase interoperability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Diego (EGI), </a:t>
            </a:r>
            <a:r>
              <a:rPr lang="en" strike="sngStrike"/>
              <a:t>Peter (EGI)</a:t>
            </a:r>
          </a:p>
          <a:p>
            <a:pPr marL="457200" lvl="0" indent="-3365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Pilot advances use-cases, new solutions and approaches: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Kostas (GRNET), </a:t>
            </a:r>
            <a:r>
              <a:rPr lang="en" strike="sngStrike"/>
              <a:t>Ioannis (GRNET)</a:t>
            </a:r>
          </a:p>
          <a:p>
            <a:pPr marL="457200" lvl="0" indent="-3365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Showcase results, deployment scenarios and write documentation: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/>
              <a:t>Andrea (RETI)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900" cy="206100"/>
          </a:xfrm>
          <a:prstGeom prst="rect">
            <a:avLst/>
          </a:prstGeom>
        </p:spPr>
        <p:txBody>
          <a:bodyPr wrap="square" lIns="68575" tIns="34275" rIns="68575" bIns="3427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00" cy="9942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SA1 Objectives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333377" y="1079500"/>
            <a:ext cx="8181900" cy="35532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457200" lvl="0" indent="-336550" rtl="0">
              <a:spcBef>
                <a:spcPts val="0"/>
              </a:spcBef>
              <a:buSzPct val="94444"/>
            </a:pPr>
            <a:r>
              <a:rPr lang="en" sz="1800">
                <a:solidFill>
                  <a:srgbClr val="004361"/>
                </a:solidFill>
              </a:rPr>
              <a:t>Integrate eduTEAMS with EUDAT B2ACCESS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900" cy="206100"/>
          </a:xfrm>
          <a:prstGeom prst="rect">
            <a:avLst/>
          </a:prstGeom>
        </p:spPr>
        <p:txBody>
          <a:bodyPr wrap="square" lIns="68575" tIns="34275" rIns="68575" bIns="342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00" cy="9942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GÉANT-EUDAT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333377" y="1079500"/>
            <a:ext cx="8181900" cy="35532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457200" lvl="0" indent="-3365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4444"/>
            </a:pPr>
            <a:r>
              <a:rPr lang="en" sz="1800">
                <a:solidFill>
                  <a:srgbClr val="004361"/>
                </a:solidFill>
              </a:rPr>
              <a:t>CORBEL / LifeSciences infrastructure proposal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361"/>
              </a:buClr>
              <a:buSzPct val="100000"/>
            </a:pPr>
            <a:r>
              <a:rPr lang="en" sz="1800">
                <a:solidFill>
                  <a:srgbClr val="004361"/>
                </a:solidFill>
              </a:rPr>
              <a:t>Combined AAI between EGI, GÉANT and EUDAT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004361"/>
              </a:buClr>
              <a:buSzPct val="100000"/>
            </a:pPr>
            <a:r>
              <a:rPr lang="en" sz="1800">
                <a:solidFill>
                  <a:srgbClr val="004361"/>
                </a:solidFill>
              </a:rPr>
              <a:t>To be further discussed on Thursday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900" cy="206100"/>
          </a:xfrm>
          <a:prstGeom prst="rect">
            <a:avLst/>
          </a:prstGeom>
        </p:spPr>
        <p:txBody>
          <a:bodyPr wrap="square" lIns="68575" tIns="34275" rIns="68575" bIns="342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21</a:t>
            </a:fld>
            <a:endParaRPr lang="en"/>
          </a:p>
        </p:txBody>
      </p:sp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00" cy="9942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EGI-GÉANT-EUDAT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333377" y="1079500"/>
            <a:ext cx="8181900" cy="35532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May 1, </a:t>
            </a:r>
          </a:p>
          <a:p>
            <a:pPr marL="101600" lvl="0" indent="0">
              <a:spcBef>
                <a:spcPts val="0"/>
              </a:spcBef>
              <a:buNone/>
            </a:pPr>
            <a:r>
              <a:rPr lang="en" sz="800"/>
              <a:t>2017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00" cy="9942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T1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Pilots schedule</a:t>
            </a:r>
          </a:p>
        </p:txBody>
      </p:sp>
      <p:cxnSp>
        <p:nvCxnSpPr>
          <p:cNvPr id="327" name="Shape 327"/>
          <p:cNvCxnSpPr/>
          <p:nvPr/>
        </p:nvCxnSpPr>
        <p:spPr>
          <a:xfrm>
            <a:off x="5009500" y="920825"/>
            <a:ext cx="10200" cy="388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8" name="Shape 328"/>
          <p:cNvCxnSpPr/>
          <p:nvPr/>
        </p:nvCxnSpPr>
        <p:spPr>
          <a:xfrm>
            <a:off x="5926875" y="931125"/>
            <a:ext cx="10200" cy="388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9" name="Shape 329"/>
          <p:cNvCxnSpPr/>
          <p:nvPr/>
        </p:nvCxnSpPr>
        <p:spPr>
          <a:xfrm>
            <a:off x="6823650" y="931125"/>
            <a:ext cx="20700" cy="386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0" name="Shape 330"/>
          <p:cNvCxnSpPr/>
          <p:nvPr/>
        </p:nvCxnSpPr>
        <p:spPr>
          <a:xfrm>
            <a:off x="7792550" y="931125"/>
            <a:ext cx="30900" cy="386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1" name="Shape 331"/>
          <p:cNvCxnSpPr/>
          <p:nvPr/>
        </p:nvCxnSpPr>
        <p:spPr>
          <a:xfrm>
            <a:off x="8782100" y="900200"/>
            <a:ext cx="20700" cy="3896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2" name="Shape 332"/>
          <p:cNvCxnSpPr/>
          <p:nvPr/>
        </p:nvCxnSpPr>
        <p:spPr>
          <a:xfrm>
            <a:off x="3040750" y="941425"/>
            <a:ext cx="0" cy="386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3" name="Shape 333"/>
          <p:cNvCxnSpPr/>
          <p:nvPr/>
        </p:nvCxnSpPr>
        <p:spPr>
          <a:xfrm>
            <a:off x="2020300" y="941425"/>
            <a:ext cx="20700" cy="387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4" name="Shape 334"/>
          <p:cNvCxnSpPr/>
          <p:nvPr/>
        </p:nvCxnSpPr>
        <p:spPr>
          <a:xfrm>
            <a:off x="1041075" y="910500"/>
            <a:ext cx="0" cy="3876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5" name="Shape 335"/>
          <p:cNvCxnSpPr/>
          <p:nvPr/>
        </p:nvCxnSpPr>
        <p:spPr>
          <a:xfrm>
            <a:off x="4061200" y="941425"/>
            <a:ext cx="10200" cy="387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1736125" y="399775"/>
            <a:ext cx="918900" cy="3561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August 1, </a:t>
            </a:r>
          </a:p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2017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2734338" y="399775"/>
            <a:ext cx="918900" cy="3561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November  1, </a:t>
            </a:r>
          </a:p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2017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3732550" y="399775"/>
            <a:ext cx="918900" cy="3561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February  1, </a:t>
            </a:r>
          </a:p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2018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651450" y="399775"/>
            <a:ext cx="918900" cy="3561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May  1, </a:t>
            </a:r>
          </a:p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2018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5570350" y="399775"/>
            <a:ext cx="918900" cy="3561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August 1, </a:t>
            </a:r>
          </a:p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2018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374538" y="399763"/>
            <a:ext cx="918900" cy="3561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November  1, </a:t>
            </a:r>
          </a:p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2018</a:t>
            </a:r>
          </a:p>
        </p:txBody>
      </p:sp>
      <p:cxnSp>
        <p:nvCxnSpPr>
          <p:cNvPr id="342" name="Shape 342"/>
          <p:cNvCxnSpPr/>
          <p:nvPr/>
        </p:nvCxnSpPr>
        <p:spPr>
          <a:xfrm>
            <a:off x="3239875" y="209600"/>
            <a:ext cx="10200" cy="4875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3113975" y="63750"/>
            <a:ext cx="918900" cy="3561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today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7408138" y="399763"/>
            <a:ext cx="918900" cy="3561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February 1, </a:t>
            </a:r>
          </a:p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2018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8441750" y="399775"/>
            <a:ext cx="661200" cy="3561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May  1, </a:t>
            </a:r>
          </a:p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2018</a:t>
            </a:r>
          </a:p>
        </p:txBody>
      </p:sp>
      <p:pic>
        <p:nvPicPr>
          <p:cNvPr id="346" name="Shape 346" descr="EISCAT3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25" y="3751879"/>
            <a:ext cx="831450" cy="38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 descr="EPO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216" y="2436508"/>
            <a:ext cx="635400" cy="270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 descr="CTA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238" y="992011"/>
            <a:ext cx="635400" cy="418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 descr="Lifewatch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225" y="4221305"/>
            <a:ext cx="831450" cy="336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 descr="CORBEL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6573" y="1872319"/>
            <a:ext cx="555775" cy="500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 descr="WLCG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8769" y="2835322"/>
            <a:ext cx="471391" cy="41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 descr="Helix Nebula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1261" y="3334390"/>
            <a:ext cx="635400" cy="336684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900" cy="206100"/>
          </a:xfrm>
          <a:prstGeom prst="rect">
            <a:avLst/>
          </a:prstGeom>
        </p:spPr>
        <p:txBody>
          <a:bodyPr wrap="square" lIns="68575" tIns="34275" rIns="68575" bIns="3427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22</a:t>
            </a:fld>
            <a:endParaRPr lang="en"/>
          </a:p>
        </p:txBody>
      </p:sp>
      <p:cxnSp>
        <p:nvCxnSpPr>
          <p:cNvPr id="354" name="Shape 354"/>
          <p:cNvCxnSpPr/>
          <p:nvPr/>
        </p:nvCxnSpPr>
        <p:spPr>
          <a:xfrm>
            <a:off x="2129625" y="1159900"/>
            <a:ext cx="17280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55" name="Shape 355"/>
          <p:cNvCxnSpPr/>
          <p:nvPr/>
        </p:nvCxnSpPr>
        <p:spPr>
          <a:xfrm>
            <a:off x="3782650" y="1573300"/>
            <a:ext cx="15246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pic>
        <p:nvPicPr>
          <p:cNvPr id="356" name="Shape 35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1000" y="1538250"/>
            <a:ext cx="555900" cy="20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7" name="Shape 357"/>
          <p:cNvCxnSpPr/>
          <p:nvPr/>
        </p:nvCxnSpPr>
        <p:spPr>
          <a:xfrm>
            <a:off x="6138600" y="4018975"/>
            <a:ext cx="15246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358" name="Shape 358"/>
          <p:cNvCxnSpPr/>
          <p:nvPr/>
        </p:nvCxnSpPr>
        <p:spPr>
          <a:xfrm>
            <a:off x="4236838" y="4389625"/>
            <a:ext cx="15246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359" name="Shape 359"/>
          <p:cNvCxnSpPr/>
          <p:nvPr/>
        </p:nvCxnSpPr>
        <p:spPr>
          <a:xfrm>
            <a:off x="4759013" y="3044463"/>
            <a:ext cx="15246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360" name="Shape 360"/>
          <p:cNvCxnSpPr/>
          <p:nvPr/>
        </p:nvCxnSpPr>
        <p:spPr>
          <a:xfrm>
            <a:off x="4236838" y="2571750"/>
            <a:ext cx="15246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361" name="Shape 361"/>
          <p:cNvCxnSpPr/>
          <p:nvPr/>
        </p:nvCxnSpPr>
        <p:spPr>
          <a:xfrm>
            <a:off x="3797713" y="2099025"/>
            <a:ext cx="15246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00" cy="9942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T2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Pilots schedule</a:t>
            </a:r>
          </a:p>
        </p:txBody>
      </p:sp>
      <p:cxnSp>
        <p:nvCxnSpPr>
          <p:cNvPr id="367" name="Shape 367"/>
          <p:cNvCxnSpPr/>
          <p:nvPr/>
        </p:nvCxnSpPr>
        <p:spPr>
          <a:xfrm>
            <a:off x="5009500" y="920825"/>
            <a:ext cx="10200" cy="388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8" name="Shape 368"/>
          <p:cNvCxnSpPr/>
          <p:nvPr/>
        </p:nvCxnSpPr>
        <p:spPr>
          <a:xfrm>
            <a:off x="5926875" y="931125"/>
            <a:ext cx="10200" cy="388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9" name="Shape 369"/>
          <p:cNvCxnSpPr/>
          <p:nvPr/>
        </p:nvCxnSpPr>
        <p:spPr>
          <a:xfrm>
            <a:off x="6823650" y="931125"/>
            <a:ext cx="20700" cy="386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0" name="Shape 370"/>
          <p:cNvCxnSpPr/>
          <p:nvPr/>
        </p:nvCxnSpPr>
        <p:spPr>
          <a:xfrm>
            <a:off x="7792550" y="931125"/>
            <a:ext cx="30900" cy="386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1" name="Shape 371"/>
          <p:cNvCxnSpPr/>
          <p:nvPr/>
        </p:nvCxnSpPr>
        <p:spPr>
          <a:xfrm>
            <a:off x="8782100" y="900200"/>
            <a:ext cx="20700" cy="3896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2" name="Shape 372"/>
          <p:cNvCxnSpPr/>
          <p:nvPr/>
        </p:nvCxnSpPr>
        <p:spPr>
          <a:xfrm>
            <a:off x="3040750" y="941425"/>
            <a:ext cx="0" cy="386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3" name="Shape 373"/>
          <p:cNvCxnSpPr/>
          <p:nvPr/>
        </p:nvCxnSpPr>
        <p:spPr>
          <a:xfrm>
            <a:off x="2020300" y="941425"/>
            <a:ext cx="20700" cy="387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4" name="Shape 374"/>
          <p:cNvCxnSpPr/>
          <p:nvPr/>
        </p:nvCxnSpPr>
        <p:spPr>
          <a:xfrm>
            <a:off x="4061200" y="941425"/>
            <a:ext cx="10200" cy="387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1736125" y="399775"/>
            <a:ext cx="918900" cy="3561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August 1, </a:t>
            </a:r>
          </a:p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2017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2734338" y="399775"/>
            <a:ext cx="918900" cy="3561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November  1, </a:t>
            </a:r>
          </a:p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2017</a:t>
            </a:r>
          </a:p>
        </p:txBody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3732550" y="399775"/>
            <a:ext cx="918900" cy="3561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February  1, </a:t>
            </a:r>
          </a:p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2018</a:t>
            </a:r>
          </a:p>
        </p:txBody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4651450" y="399775"/>
            <a:ext cx="918900" cy="3561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May  1, </a:t>
            </a:r>
          </a:p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2018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5570350" y="399775"/>
            <a:ext cx="918900" cy="3561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August 1, </a:t>
            </a:r>
          </a:p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2018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374538" y="399763"/>
            <a:ext cx="918900" cy="3561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November  1, </a:t>
            </a:r>
          </a:p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2018</a:t>
            </a:r>
          </a:p>
        </p:txBody>
      </p:sp>
      <p:cxnSp>
        <p:nvCxnSpPr>
          <p:cNvPr id="381" name="Shape 381"/>
          <p:cNvCxnSpPr/>
          <p:nvPr/>
        </p:nvCxnSpPr>
        <p:spPr>
          <a:xfrm>
            <a:off x="3239875" y="209600"/>
            <a:ext cx="10200" cy="4875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3113975" y="63750"/>
            <a:ext cx="918900" cy="3561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today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7408138" y="399763"/>
            <a:ext cx="918900" cy="3561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February 1, </a:t>
            </a:r>
          </a:p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2018</a:t>
            </a:r>
          </a:p>
        </p:txBody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8441750" y="399775"/>
            <a:ext cx="661200" cy="3561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May  1, </a:t>
            </a:r>
          </a:p>
          <a:p>
            <a:pPr marL="101600" lvl="0" indent="0" rtl="0">
              <a:spcBef>
                <a:spcPts val="0"/>
              </a:spcBef>
              <a:buNone/>
            </a:pPr>
            <a:r>
              <a:rPr lang="en" sz="800"/>
              <a:t>2018</a:t>
            </a:r>
          </a:p>
        </p:txBody>
      </p:sp>
      <p:sp>
        <p:nvSpPr>
          <p:cNvPr id="385" name="Shape 385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900" cy="206100"/>
          </a:xfrm>
          <a:prstGeom prst="rect">
            <a:avLst/>
          </a:prstGeom>
        </p:spPr>
        <p:txBody>
          <a:bodyPr wrap="square" lIns="68575" tIns="34275" rIns="68575" bIns="3427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23</a:t>
            </a:fld>
            <a:endParaRPr lang="en"/>
          </a:p>
        </p:txBody>
      </p:sp>
      <p:cxnSp>
        <p:nvCxnSpPr>
          <p:cNvPr id="386" name="Shape 386"/>
          <p:cNvCxnSpPr/>
          <p:nvPr/>
        </p:nvCxnSpPr>
        <p:spPr>
          <a:xfrm>
            <a:off x="2129625" y="1159900"/>
            <a:ext cx="24114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7" name="Shape 387"/>
          <p:cNvCxnSpPr/>
          <p:nvPr/>
        </p:nvCxnSpPr>
        <p:spPr>
          <a:xfrm>
            <a:off x="3013925" y="1865625"/>
            <a:ext cx="22407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88" name="Shape 3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62" y="991863"/>
            <a:ext cx="412975" cy="2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Shape 3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4200" y="991860"/>
            <a:ext cx="475147" cy="2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Shape 3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8975" y="2455486"/>
            <a:ext cx="475125" cy="33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Shape 3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6113" y="1721838"/>
            <a:ext cx="946938" cy="28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Shape 39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54210" y="3318113"/>
            <a:ext cx="764064" cy="33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Shape 3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62" y="1708163"/>
            <a:ext cx="412975" cy="2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Shape 3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712" y="2477798"/>
            <a:ext cx="475147" cy="2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Shape 395" descr="CORBEL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3048" y="3233744"/>
            <a:ext cx="555775" cy="500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Shape 3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762" y="2988513"/>
            <a:ext cx="412975" cy="2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Shape 3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8663" y="3692385"/>
            <a:ext cx="475147" cy="287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8" name="Shape 398"/>
          <p:cNvCxnSpPr/>
          <p:nvPr/>
        </p:nvCxnSpPr>
        <p:spPr>
          <a:xfrm>
            <a:off x="2186450" y="2621575"/>
            <a:ext cx="22407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99" name="Shape 399"/>
          <p:cNvCxnSpPr/>
          <p:nvPr/>
        </p:nvCxnSpPr>
        <p:spPr>
          <a:xfrm>
            <a:off x="3411400" y="3484225"/>
            <a:ext cx="3242700" cy="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900" cy="206100"/>
          </a:xfrm>
          <a:prstGeom prst="rect">
            <a:avLst/>
          </a:prstGeom>
        </p:spPr>
        <p:txBody>
          <a:bodyPr wrap="square" lIns="68575" tIns="34275" rIns="68575" bIns="3427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24</a:t>
            </a:fld>
            <a:endParaRPr lang="en"/>
          </a:p>
        </p:txBody>
      </p:sp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00" cy="9942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-NL" dirty="0" err="1" smtClean="0"/>
              <a:t>Progress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29" y="264591"/>
            <a:ext cx="6550601" cy="446653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333377" y="1079500"/>
            <a:ext cx="8181900" cy="35532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457200" lvl="0" indent="-3365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dirty="0"/>
              <a:t>Now: F2F meeting, translate requirements to concrete proposals/architectures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dirty="0"/>
              <a:t>Interactive session tomorrow </a:t>
            </a:r>
            <a:r>
              <a:rPr lang="en" dirty="0" smtClean="0"/>
              <a:t>morning</a:t>
            </a:r>
            <a:r>
              <a:rPr lang="nl-NL" dirty="0" smtClean="0"/>
              <a:t>, details </a:t>
            </a:r>
            <a:r>
              <a:rPr lang="nl-NL" dirty="0" err="1" smtClean="0"/>
              <a:t>will</a:t>
            </a:r>
            <a:r>
              <a:rPr lang="nl-NL" dirty="0" smtClean="0"/>
              <a:t> follow</a:t>
            </a:r>
            <a:endParaRPr lang="en" dirty="0"/>
          </a:p>
          <a:p>
            <a:pPr marL="457200" lvl="0" indent="-3365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dirty="0"/>
              <a:t>Soon: another plug-fest (Q1/Q2 next year)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dirty="0"/>
              <a:t>When?</a:t>
            </a:r>
          </a:p>
          <a:p>
            <a:pPr marL="457200" lvl="0" indent="-3365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dirty="0"/>
              <a:t>Soon: first deliverable (due 30 April 2018)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dirty="0">
                <a:solidFill>
                  <a:srgbClr val="004360"/>
                </a:solidFill>
              </a:rPr>
              <a:t>DSA1.1 First Results on Research Communities Pilots</a:t>
            </a:r>
          </a:p>
          <a:p>
            <a:pPr marL="914400" lvl="1" indent="-317500">
              <a:lnSpc>
                <a:spcPct val="150000"/>
              </a:lnSpc>
              <a:spcBef>
                <a:spcPts val="0"/>
              </a:spcBef>
              <a:buClr>
                <a:srgbClr val="004360"/>
              </a:buClr>
              <a:buSzPct val="100000"/>
            </a:pPr>
            <a:r>
              <a:rPr lang="en" dirty="0">
                <a:solidFill>
                  <a:srgbClr val="004360"/>
                </a:solidFill>
              </a:rPr>
              <a:t>Prepare!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900" cy="206100"/>
          </a:xfrm>
          <a:prstGeom prst="rect">
            <a:avLst/>
          </a:prstGeom>
        </p:spPr>
        <p:txBody>
          <a:bodyPr wrap="square" lIns="68575" tIns="34275" rIns="68575" bIns="3427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25</a:t>
            </a:fld>
            <a:endParaRPr lang="en"/>
          </a:p>
        </p:txBody>
      </p:sp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00" cy="9942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1572187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822375" y="3085156"/>
            <a:ext cx="3334147" cy="280283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ct val="25000"/>
            </a:pPr>
            <a:r>
              <a:rPr lang="en" u="sng" dirty="0">
                <a:solidFill>
                  <a:schemeClr val="hlink"/>
                </a:solidFill>
                <a:hlinkClick r:id="rId2"/>
              </a:rPr>
              <a:t>arnout.terpstra@surfnet.nl</a:t>
            </a:r>
          </a:p>
          <a:p>
            <a:pPr lvl="0" algn="ctr">
              <a:lnSpc>
                <a:spcPct val="90000"/>
              </a:lnSpc>
              <a:buClr>
                <a:schemeClr val="lt1"/>
              </a:buClr>
              <a:buSzPct val="25000"/>
            </a:pPr>
            <a:endParaRPr lang="en" dirty="0"/>
          </a:p>
          <a:p>
            <a:pPr lvl="0" algn="ctr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ct val="25000"/>
            </a:pPr>
            <a:endParaRPr lang="en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33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33375" y="1079500"/>
            <a:ext cx="4638000" cy="35532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457200" lvl="0" indent="-3365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dirty="0"/>
              <a:t>“All AARC2 results will be at TRL8.”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dirty="0"/>
              <a:t>TRL6 -&gt; TRL7 -&gt; TRL8</a:t>
            </a:r>
          </a:p>
          <a:p>
            <a:pPr marL="457200" lvl="0" indent="-3365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dirty="0"/>
              <a:t>Strong focus on (pre-) production AAI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dirty="0"/>
              <a:t>As opposed to trying out new cool stuff?</a:t>
            </a:r>
          </a:p>
          <a:p>
            <a:pPr marL="457200" lvl="0" indent="-3365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dirty="0"/>
              <a:t>Communities: </a:t>
            </a:r>
            <a:r>
              <a:rPr lang="en" i="1" dirty="0"/>
              <a:t>build</a:t>
            </a:r>
            <a:r>
              <a:rPr lang="en" dirty="0"/>
              <a:t> or </a:t>
            </a:r>
            <a:r>
              <a:rPr lang="en" i="1" dirty="0"/>
              <a:t>buy</a:t>
            </a:r>
            <a:r>
              <a:rPr lang="en" dirty="0"/>
              <a:t>?</a:t>
            </a:r>
          </a:p>
          <a:p>
            <a:pPr marL="457200" lvl="0" indent="-33655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dirty="0"/>
              <a:t>e-Infrastructures: </a:t>
            </a:r>
            <a:r>
              <a:rPr lang="en" dirty="0" smtClean="0"/>
              <a:t>prepare</a:t>
            </a:r>
            <a:r>
              <a:rPr lang="nl-NL" dirty="0" smtClean="0"/>
              <a:t>?</a:t>
            </a:r>
            <a:endParaRPr lang="en" dirty="0"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900" cy="206100"/>
          </a:xfrm>
          <a:prstGeom prst="rect">
            <a:avLst/>
          </a:prstGeom>
        </p:spPr>
        <p:txBody>
          <a:bodyPr wrap="square" lIns="68575" tIns="34275" rIns="68575" bIns="3427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00" cy="9942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SA1 Objectives (2): Technology Readiness Levels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0950" y="1050170"/>
            <a:ext cx="3644450" cy="345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33377" y="1079500"/>
            <a:ext cx="8181975" cy="3553225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457200" marR="0" lvl="0" indent="-3175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4361"/>
              </a:buClr>
              <a:buSzPct val="82352"/>
              <a:buFont typeface="Calibri"/>
            </a:pPr>
            <a:r>
              <a:rPr lang="en" dirty="0"/>
              <a:t>LIGO   - Physics : Gravitational waves</a:t>
            </a:r>
          </a:p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dirty="0"/>
              <a:t>CTA </a:t>
            </a:r>
            <a:r>
              <a:rPr lang="nl-NL" dirty="0"/>
              <a:t> </a:t>
            </a:r>
            <a:r>
              <a:rPr lang="en" dirty="0" smtClean="0"/>
              <a:t>-    </a:t>
            </a:r>
            <a:r>
              <a:rPr lang="en" dirty="0"/>
              <a:t>Physics: Astronomy </a:t>
            </a:r>
          </a:p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dirty="0"/>
              <a:t>EPOS  -  Earth Science</a:t>
            </a:r>
          </a:p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dirty="0" err="1"/>
              <a:t>LifeWatch</a:t>
            </a:r>
            <a:r>
              <a:rPr lang="en" dirty="0"/>
              <a:t>  - Life </a:t>
            </a:r>
            <a:r>
              <a:rPr lang="en" dirty="0" smtClean="0"/>
              <a:t>Science</a:t>
            </a:r>
            <a:r>
              <a:rPr lang="nl-NL" dirty="0" smtClean="0"/>
              <a:t>s</a:t>
            </a:r>
            <a:endParaRPr lang="en" dirty="0"/>
          </a:p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dirty="0"/>
              <a:t>WLCG  - Physics :  HEP</a:t>
            </a:r>
          </a:p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dirty="0"/>
              <a:t>EISCAT-3D  Physics:  Atmospheric physics</a:t>
            </a:r>
          </a:p>
          <a:p>
            <a:pPr marL="457200" lvl="0" indent="-3365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trike="sngStrike" dirty="0" err="1"/>
              <a:t>HelixNebula</a:t>
            </a:r>
            <a:r>
              <a:rPr lang="en" strike="sngStrike" dirty="0"/>
              <a:t> - Hybrid Cloud infrastructure</a:t>
            </a:r>
          </a:p>
          <a:p>
            <a:pPr marL="457200" lvl="0" indent="-33655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dirty="0"/>
              <a:t>CORBEL  - </a:t>
            </a:r>
            <a:r>
              <a:rPr lang="nl-NL" dirty="0" smtClean="0"/>
              <a:t>Life Sciences / </a:t>
            </a:r>
            <a:r>
              <a:rPr lang="en" dirty="0" err="1" smtClean="0"/>
              <a:t>BioInformatics</a:t>
            </a:r>
            <a:endParaRPr lang="en" dirty="0"/>
          </a:p>
          <a:p>
            <a:pPr marL="0" lvl="0" indent="0" rtl="0">
              <a:lnSpc>
                <a:spcPct val="150000"/>
              </a:lnSpc>
              <a:spcBef>
                <a:spcPts val="300"/>
              </a:spcBef>
              <a:buNone/>
            </a:pPr>
            <a:r>
              <a:rPr lang="en" sz="1400" dirty="0"/>
              <a:t>Wiki URL: https://</a:t>
            </a:r>
            <a:r>
              <a:rPr lang="en" sz="1400" dirty="0" err="1"/>
              <a:t>wiki.geant.org</a:t>
            </a:r>
            <a:r>
              <a:rPr lang="en" sz="1400" dirty="0"/>
              <a:t>/display/AARC/AARC2+SA1.T1%3A+Pilots+with+user+communities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900" cy="2061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65" cy="994172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4361"/>
              </a:buClr>
              <a:buSzPct val="25000"/>
              <a:buFont typeface="Calibri"/>
              <a:buNone/>
            </a:pPr>
            <a:r>
              <a:rPr lang="en"/>
              <a:t>Research Communities in SA1.1 </a:t>
            </a:r>
          </a:p>
        </p:txBody>
      </p:sp>
      <p:pic>
        <p:nvPicPr>
          <p:cNvPr id="168" name="Shape 168" descr="GARR-logo_small_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4275" y="1413227"/>
            <a:ext cx="696000" cy="2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4285" y="1112584"/>
            <a:ext cx="635400" cy="2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4285" y="1790071"/>
            <a:ext cx="635400" cy="2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 descr="GARR-logo_small_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3775" y="3844564"/>
            <a:ext cx="696000" cy="2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4585" y="3093584"/>
            <a:ext cx="635400" cy="2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 descr="GARR-logo_small_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4275" y="2625052"/>
            <a:ext cx="696000" cy="2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 descr="GARR-logo_small_e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3975" y="3469064"/>
            <a:ext cx="696000" cy="2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4285" y="2166909"/>
            <a:ext cx="635400" cy="2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 descr="EISCAT3D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4550" y="3046104"/>
            <a:ext cx="831450" cy="38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 descr="EPO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99891" y="1896408"/>
            <a:ext cx="635400" cy="270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 descr="CTA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99900" y="1413236"/>
            <a:ext cx="635400" cy="418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 descr="Lifewatch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54550" y="2231792"/>
            <a:ext cx="831450" cy="336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 descr="CORBEL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81898" y="3806982"/>
            <a:ext cx="555775" cy="500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 descr="WLCG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81906" y="2557172"/>
            <a:ext cx="471391" cy="41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 descr="Helix Nebula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52586" y="3505365"/>
            <a:ext cx="635400" cy="33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239650" y="1142225"/>
            <a:ext cx="555900" cy="2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33377" y="1079500"/>
            <a:ext cx="8181900" cy="35532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 smtClean="0"/>
              <a:t>Simplifying </a:t>
            </a:r>
            <a:r>
              <a:rPr lang="en" dirty="0"/>
              <a:t>complex user and account provisioning workflow on their distributed clusters (e.g. manual addition of users to the various clusters)</a:t>
            </a:r>
          </a:p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Integrating in a federated provisioning model services computing resources (fed access to non-web applications)</a:t>
            </a:r>
          </a:p>
          <a:p>
            <a:pPr marL="1104900" lvl="1" indent="-31750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SSH access to VMs</a:t>
            </a:r>
          </a:p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Data Replicator</a:t>
            </a:r>
          </a:p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SAML-to-X.509  Token Translation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42342" y="35860"/>
            <a:ext cx="7209000" cy="9942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1. </a:t>
            </a:r>
            <a:r>
              <a:rPr lang="en" dirty="0"/>
              <a:t>LIGO: </a:t>
            </a:r>
            <a:r>
              <a:rPr lang="en" b="0" dirty="0"/>
              <a:t>https://</a:t>
            </a:r>
            <a:r>
              <a:rPr lang="en" b="0" dirty="0" err="1"/>
              <a:t>wiki.geant.org</a:t>
            </a:r>
            <a:r>
              <a:rPr lang="en" b="0" dirty="0"/>
              <a:t>/display/AARC/LIGO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900" cy="206100"/>
          </a:xfrm>
          <a:prstGeom prst="rect">
            <a:avLst/>
          </a:prstGeom>
        </p:spPr>
        <p:txBody>
          <a:bodyPr wrap="square" lIns="68575" tIns="34275" rIns="68575" bIns="3427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1775" y="4140250"/>
            <a:ext cx="1328250" cy="49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33377" y="1079500"/>
            <a:ext cx="8181900" cy="35532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 err="1" smtClean="0"/>
              <a:t>IdP</a:t>
            </a:r>
            <a:r>
              <a:rPr lang="en" dirty="0" smtClean="0"/>
              <a:t>/SP </a:t>
            </a:r>
            <a:r>
              <a:rPr lang="en" dirty="0"/>
              <a:t>proxy (Shibboleth)</a:t>
            </a:r>
          </a:p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 err="1"/>
              <a:t>COmanage</a:t>
            </a:r>
            <a:r>
              <a:rPr lang="en" dirty="0"/>
              <a:t> (installed) + Grouper (currently working on)</a:t>
            </a:r>
          </a:p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Adopting SIRTFI</a:t>
            </a:r>
          </a:p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Enhance </a:t>
            </a:r>
            <a:r>
              <a:rPr lang="en" dirty="0" err="1"/>
              <a:t>LoA</a:t>
            </a:r>
            <a:r>
              <a:rPr lang="en" dirty="0"/>
              <a:t> associated to identities: cappuccino catch-all </a:t>
            </a:r>
            <a:r>
              <a:rPr lang="en" dirty="0" err="1"/>
              <a:t>IdP</a:t>
            </a:r>
            <a:endParaRPr lang="en" dirty="0"/>
          </a:p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Linking local (standalone </a:t>
            </a:r>
            <a:r>
              <a:rPr lang="en" dirty="0" err="1"/>
              <a:t>IdP</a:t>
            </a:r>
            <a:r>
              <a:rPr lang="en" dirty="0"/>
              <a:t>) identities to federated (eduGAIN) </a:t>
            </a:r>
            <a:r>
              <a:rPr lang="en" dirty="0" smtClean="0"/>
              <a:t>ones </a:t>
            </a:r>
            <a:endParaRPr lang="en" dirty="0"/>
          </a:p>
        </p:txBody>
      </p:sp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00" cy="9942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2. CTA: </a:t>
            </a:r>
            <a:r>
              <a:rPr lang="en" b="0" dirty="0"/>
              <a:t>https://</a:t>
            </a:r>
            <a:r>
              <a:rPr lang="en" b="0" dirty="0" err="1"/>
              <a:t>wiki.geant.org</a:t>
            </a:r>
            <a:r>
              <a:rPr lang="en" b="0" dirty="0"/>
              <a:t>/display/AARC/CTA</a:t>
            </a:r>
            <a:r>
              <a:rPr lang="en" dirty="0"/>
              <a:t> </a:t>
            </a:r>
          </a:p>
        </p:txBody>
      </p:sp>
      <p:pic>
        <p:nvPicPr>
          <p:cNvPr id="198" name="Shape 198" descr="CT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0725" y="3476601"/>
            <a:ext cx="1578250" cy="103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900" cy="206100"/>
          </a:xfrm>
          <a:prstGeom prst="rect">
            <a:avLst/>
          </a:prstGeom>
        </p:spPr>
        <p:txBody>
          <a:bodyPr wrap="square" lIns="68575" tIns="34275" rIns="68575" bIns="3427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00" cy="9942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3. EPOS: </a:t>
            </a:r>
            <a:r>
              <a:rPr lang="en" b="0"/>
              <a:t>https://wiki.geant.org/display/AARC/EPOS</a:t>
            </a:r>
            <a:r>
              <a:rPr lang="en"/>
              <a:t> 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333377" y="1079500"/>
            <a:ext cx="8181900" cy="35532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 smtClean="0"/>
              <a:t>Guest </a:t>
            </a:r>
            <a:r>
              <a:rPr lang="en" dirty="0"/>
              <a:t>users  (only 40 % users within eduGAIN)</a:t>
            </a:r>
          </a:p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Identity Vetting</a:t>
            </a:r>
          </a:p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Group/Role-based access to instrumental data</a:t>
            </a:r>
          </a:p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Integration with EGI Check-in</a:t>
            </a:r>
          </a:p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Attribute Authority (Unity)</a:t>
            </a:r>
          </a:p>
        </p:txBody>
      </p:sp>
      <p:pic>
        <p:nvPicPr>
          <p:cNvPr id="206" name="Shape 206" descr="EPO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3343" y="3477100"/>
            <a:ext cx="1871275" cy="79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900" cy="206100"/>
          </a:xfrm>
          <a:prstGeom prst="rect">
            <a:avLst/>
          </a:prstGeom>
        </p:spPr>
        <p:txBody>
          <a:bodyPr wrap="square" lIns="68575" tIns="34275" rIns="68575" bIns="3427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333377" y="1079500"/>
            <a:ext cx="8181900" cy="35532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 err="1" smtClean="0"/>
              <a:t>IdP</a:t>
            </a:r>
            <a:r>
              <a:rPr lang="en" dirty="0" smtClean="0"/>
              <a:t>/SP </a:t>
            </a:r>
            <a:r>
              <a:rPr lang="en" dirty="0"/>
              <a:t>proxy</a:t>
            </a:r>
          </a:p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Account linking / Token Translation (ORCID as </a:t>
            </a:r>
            <a:r>
              <a:rPr lang="en" dirty="0" err="1"/>
              <a:t>IdP</a:t>
            </a:r>
            <a:r>
              <a:rPr lang="en" dirty="0"/>
              <a:t>?)</a:t>
            </a:r>
          </a:p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Citizen scientists</a:t>
            </a:r>
          </a:p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Integration with EGI Check-in?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00" cy="9942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4. LifeWatch: </a:t>
            </a:r>
            <a:r>
              <a:rPr lang="en" b="0"/>
              <a:t>https://wiki.geant.org/display/AARC/LifeWatch</a:t>
            </a:r>
            <a:r>
              <a:rPr lang="en"/>
              <a:t> </a:t>
            </a:r>
          </a:p>
        </p:txBody>
      </p:sp>
      <p:pic>
        <p:nvPicPr>
          <p:cNvPr id="214" name="Shape 214" descr="Lifewatc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175" y="3835276"/>
            <a:ext cx="1667100" cy="67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900" cy="206100"/>
          </a:xfrm>
          <a:prstGeom prst="rect">
            <a:avLst/>
          </a:prstGeom>
        </p:spPr>
        <p:txBody>
          <a:bodyPr wrap="square" lIns="68575" tIns="34275" rIns="68575" bIns="3427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33377" y="1079500"/>
            <a:ext cx="8181900" cy="3553200"/>
          </a:xfrm>
          <a:prstGeom prst="rect">
            <a:avLst/>
          </a:prstGeom>
        </p:spPr>
        <p:txBody>
          <a:bodyPr wrap="square" lIns="68575" tIns="68575" rIns="68575" bIns="68575" anchor="t" anchorCtr="0">
            <a:noAutofit/>
          </a:bodyPr>
          <a:lstStyle/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 smtClean="0"/>
              <a:t>Enable </a:t>
            </a:r>
            <a:r>
              <a:rPr lang="en" dirty="0"/>
              <a:t>WLCG VO membership registration with non-certificate credentials, both new users and existing (credentials should have sufficient </a:t>
            </a:r>
            <a:r>
              <a:rPr lang="en" dirty="0" err="1"/>
              <a:t>LoA</a:t>
            </a:r>
            <a:r>
              <a:rPr lang="en" dirty="0"/>
              <a:t> and be integrated with our identity vetting process)</a:t>
            </a:r>
          </a:p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Enable (largely) transparent command line functionality for non-certificate users</a:t>
            </a:r>
          </a:p>
          <a:p>
            <a:pPr marL="660400" indent="-31750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Production infrastructure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341734" y="55987"/>
            <a:ext cx="7209000" cy="994200"/>
          </a:xfrm>
          <a:prstGeom prst="rect">
            <a:avLst/>
          </a:prstGeom>
        </p:spPr>
        <p:txBody>
          <a:bodyPr wrap="square"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5. WLCG: </a:t>
            </a:r>
            <a:r>
              <a:rPr lang="en" b="0"/>
              <a:t>https://wiki.geant.org/display/AARC/WLCG</a:t>
            </a:r>
          </a:p>
        </p:txBody>
      </p:sp>
      <p:pic>
        <p:nvPicPr>
          <p:cNvPr id="222" name="Shape 222" descr="WLC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0654" y="3580180"/>
            <a:ext cx="1322175" cy="11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8296359" y="4804514"/>
            <a:ext cx="555900" cy="206100"/>
          </a:xfrm>
          <a:prstGeom prst="rect">
            <a:avLst/>
          </a:prstGeom>
        </p:spPr>
        <p:txBody>
          <a:bodyPr wrap="square" lIns="68575" tIns="34275" rIns="68575" bIns="3427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ANT Associ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1493</Words>
  <Application>Microsoft Macintosh PowerPoint</Application>
  <PresentationFormat>On-screen Show (16:9)</PresentationFormat>
  <Paragraphs>263</Paragraphs>
  <Slides>26</Slides>
  <Notes>25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Arial</vt:lpstr>
      <vt:lpstr>Simple Light</vt:lpstr>
      <vt:lpstr>GEANT Association</vt:lpstr>
      <vt:lpstr>PowerPoint Presentation</vt:lpstr>
      <vt:lpstr>SA1 Objectives (1)</vt:lpstr>
      <vt:lpstr>SA1 Objectives (2): Technology Readiness Levels</vt:lpstr>
      <vt:lpstr>Research Communities in SA1.1 </vt:lpstr>
      <vt:lpstr>1. LIGO: https://wiki.geant.org/display/AARC/LIGO</vt:lpstr>
      <vt:lpstr>2. CTA: https://wiki.geant.org/display/AARC/CTA </vt:lpstr>
      <vt:lpstr>3. EPOS: https://wiki.geant.org/display/AARC/EPOS </vt:lpstr>
      <vt:lpstr>4. LifeWatch: https://wiki.geant.org/display/AARC/LifeWatch </vt:lpstr>
      <vt:lpstr>5. WLCG: https://wiki.geant.org/display/AARC/WLCG</vt:lpstr>
      <vt:lpstr>6. EISCAT_3D: https://wiki.geant.org/display/AARC/EISCAT_3D</vt:lpstr>
      <vt:lpstr>7. HelixNebula: https://wiki.geant.org/pages/viewpage.action?pageId=87392804</vt:lpstr>
      <vt:lpstr>8. CORBEL: https://wiki.geant.org/display/AARC/CORBEL </vt:lpstr>
      <vt:lpstr>e-Infrastructure Providers and interoperability pilots in SA1.2</vt:lpstr>
      <vt:lpstr>EGI-EUDAT: https://wiki.geant.org/pages/viewpage.action?pageId=90771008</vt:lpstr>
      <vt:lpstr>EGI-EUDAT: Lead &amp; Timelines</vt:lpstr>
      <vt:lpstr>EGI-GÉANT</vt:lpstr>
      <vt:lpstr>EGI-DARIAH</vt:lpstr>
      <vt:lpstr>EUDAT-PRACE: Goals</vt:lpstr>
      <vt:lpstr>EUDAT-PRACE: Status &amp; People</vt:lpstr>
      <vt:lpstr>GÉANT-EUDAT</vt:lpstr>
      <vt:lpstr>EGI-GÉANT-EUDAT</vt:lpstr>
      <vt:lpstr>T1 Pilots schedule</vt:lpstr>
      <vt:lpstr>T2 Pilots schedule</vt:lpstr>
      <vt:lpstr>Progress</vt:lpstr>
      <vt:lpstr>What’s next?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Arnout Terpstra</cp:lastModifiedBy>
  <cp:revision>13</cp:revision>
  <dcterms:modified xsi:type="dcterms:W3CDTF">2017-11-22T09:42:47Z</dcterms:modified>
</cp:coreProperties>
</file>