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83" r:id="rId5"/>
    <p:sldId id="281" r:id="rId6"/>
    <p:sldId id="287" r:id="rId7"/>
    <p:sldId id="288" r:id="rId8"/>
    <p:sldId id="286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D"/>
    <a:srgbClr val="004361"/>
    <a:srgbClr val="1C4161"/>
    <a:srgbClr val="F6791C"/>
    <a:srgbClr val="003F5E"/>
    <a:srgbClr val="F57B20"/>
    <a:srgbClr val="F57A1E"/>
    <a:srgbClr val="013F5E"/>
    <a:srgbClr val="003959"/>
    <a:srgbClr val="ED1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13" autoAdjust="0"/>
    <p:restoredTop sz="94660"/>
  </p:normalViewPr>
  <p:slideViewPr>
    <p:cSldViewPr snapToGrid="0">
      <p:cViewPr>
        <p:scale>
          <a:sx n="83" d="100"/>
          <a:sy n="83" d="100"/>
        </p:scale>
        <p:origin x="144" y="2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83224E-A83E-BF49-BB37-6519E197A8B5}" type="doc">
      <dgm:prSet loTypeId="urn:microsoft.com/office/officeart/2005/8/layout/hChevron3" loCatId="" qsTypeId="urn:microsoft.com/office/officeart/2005/8/quickstyle/3D2" qsCatId="3D" csTypeId="urn:microsoft.com/office/officeart/2005/8/colors/colorful1" csCatId="colorful" phldr="1"/>
      <dgm:spPr/>
    </dgm:pt>
    <dgm:pt modelId="{7D0FD182-D0D6-6C45-B813-77AA206A780C}">
      <dgm:prSet phldrT="[Text]" phldr="1"/>
      <dgm:spPr>
        <a:gradFill rotWithShape="0">
          <a:gsLst>
            <a:gs pos="0">
              <a:srgbClr val="065081"/>
            </a:gs>
            <a:gs pos="50000">
              <a:srgbClr val="065081"/>
            </a:gs>
            <a:gs pos="100000">
              <a:srgbClr val="4C7F94"/>
            </a:gs>
          </a:gsLst>
        </a:gradFill>
      </dgm:spPr>
      <dgm:t>
        <a:bodyPr/>
        <a:lstStyle/>
        <a:p>
          <a:endParaRPr lang="en-GB" dirty="0"/>
        </a:p>
      </dgm:t>
    </dgm:pt>
    <dgm:pt modelId="{FC4F49E2-1857-5848-8296-AFB76E459D28}" type="parTrans" cxnId="{8109637E-5006-3A4D-B670-47AAE075D105}">
      <dgm:prSet/>
      <dgm:spPr/>
      <dgm:t>
        <a:bodyPr/>
        <a:lstStyle/>
        <a:p>
          <a:endParaRPr lang="en-GB"/>
        </a:p>
      </dgm:t>
    </dgm:pt>
    <dgm:pt modelId="{5A62D7C2-64E3-4349-A2EA-822CE0F5B265}" type="sibTrans" cxnId="{8109637E-5006-3A4D-B670-47AAE075D105}">
      <dgm:prSet/>
      <dgm:spPr/>
      <dgm:t>
        <a:bodyPr/>
        <a:lstStyle/>
        <a:p>
          <a:endParaRPr lang="en-GB"/>
        </a:p>
      </dgm:t>
    </dgm:pt>
    <dgm:pt modelId="{10A36F11-8B73-734E-ADBA-4C556B7E9CA6}">
      <dgm:prSet phldrT="[Text]" phldr="1"/>
      <dgm:spPr>
        <a:gradFill rotWithShape="0">
          <a:gsLst>
            <a:gs pos="0">
              <a:srgbClr val="FF7000"/>
            </a:gs>
            <a:gs pos="50000">
              <a:srgbClr val="FF7000"/>
            </a:gs>
            <a:gs pos="100000">
              <a:schemeClr val="accent2">
                <a:lumMod val="60000"/>
                <a:lumOff val="40000"/>
              </a:schemeClr>
            </a:gs>
          </a:gsLst>
        </a:gradFill>
      </dgm:spPr>
      <dgm:t>
        <a:bodyPr/>
        <a:lstStyle/>
        <a:p>
          <a:endParaRPr lang="en-GB" dirty="0"/>
        </a:p>
      </dgm:t>
    </dgm:pt>
    <dgm:pt modelId="{7B91135D-F72A-FA48-954B-EAE4D0B8BF98}" type="parTrans" cxnId="{CE0BA1E6-7734-FE47-900B-AC46E93EAAAD}">
      <dgm:prSet/>
      <dgm:spPr/>
      <dgm:t>
        <a:bodyPr/>
        <a:lstStyle/>
        <a:p>
          <a:endParaRPr lang="en-GB"/>
        </a:p>
      </dgm:t>
    </dgm:pt>
    <dgm:pt modelId="{DC7CE1B3-2E00-3943-98E1-6FBE6943B074}" type="sibTrans" cxnId="{CE0BA1E6-7734-FE47-900B-AC46E93EAAAD}">
      <dgm:prSet/>
      <dgm:spPr/>
      <dgm:t>
        <a:bodyPr/>
        <a:lstStyle/>
        <a:p>
          <a:endParaRPr lang="en-GB"/>
        </a:p>
      </dgm:t>
    </dgm:pt>
    <dgm:pt modelId="{04717916-54A4-5C4E-BD36-BAA459746224}">
      <dgm:prSet phldrT="[Text]"/>
      <dgm:spPr>
        <a:gradFill rotWithShape="0">
          <a:gsLst>
            <a:gs pos="0">
              <a:srgbClr val="441D62"/>
            </a:gs>
            <a:gs pos="50000">
              <a:srgbClr val="441D62"/>
            </a:gs>
            <a:gs pos="100000">
              <a:srgbClr val="441D62">
                <a:alpha val="80000"/>
              </a:srgbClr>
            </a:gs>
          </a:gsLst>
        </a:gradFill>
      </dgm:spPr>
      <dgm:t>
        <a:bodyPr/>
        <a:lstStyle/>
        <a:p>
          <a:endParaRPr lang="en-GB" dirty="0"/>
        </a:p>
      </dgm:t>
    </dgm:pt>
    <dgm:pt modelId="{849C77BF-D4DA-1D44-B35F-240EF653791B}" type="parTrans" cxnId="{A2AB79BC-C259-3647-B932-73A921125DD9}">
      <dgm:prSet/>
      <dgm:spPr/>
      <dgm:t>
        <a:bodyPr/>
        <a:lstStyle/>
        <a:p>
          <a:endParaRPr lang="en-GB"/>
        </a:p>
      </dgm:t>
    </dgm:pt>
    <dgm:pt modelId="{DCEBDD09-68F2-904F-AA9A-BE177094ED34}" type="sibTrans" cxnId="{A2AB79BC-C259-3647-B932-73A921125DD9}">
      <dgm:prSet/>
      <dgm:spPr/>
      <dgm:t>
        <a:bodyPr/>
        <a:lstStyle/>
        <a:p>
          <a:endParaRPr lang="en-GB"/>
        </a:p>
      </dgm:t>
    </dgm:pt>
    <dgm:pt modelId="{067800C5-8BFF-C443-A33E-A0250044724C}" type="pres">
      <dgm:prSet presAssocID="{FC83224E-A83E-BF49-BB37-6519E197A8B5}" presName="Name0" presStyleCnt="0">
        <dgm:presLayoutVars>
          <dgm:dir/>
          <dgm:resizeHandles val="exact"/>
        </dgm:presLayoutVars>
      </dgm:prSet>
      <dgm:spPr/>
    </dgm:pt>
    <dgm:pt modelId="{95B2FD2F-A4FB-6540-85A4-B6F6EED50006}" type="pres">
      <dgm:prSet presAssocID="{7D0FD182-D0D6-6C45-B813-77AA206A780C}" presName="parTxOnly" presStyleLbl="node1" presStyleIdx="0" presStyleCnt="3" custScaleY="613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729713-D760-8E4E-98A9-2D3D6DCF32DD}" type="pres">
      <dgm:prSet presAssocID="{5A62D7C2-64E3-4349-A2EA-822CE0F5B265}" presName="parSpace" presStyleCnt="0"/>
      <dgm:spPr/>
    </dgm:pt>
    <dgm:pt modelId="{36E46A29-7D4E-964D-A7AF-C7350E799E9E}" type="pres">
      <dgm:prSet presAssocID="{10A36F11-8B73-734E-ADBA-4C556B7E9CA6}" presName="parTxOnly" presStyleLbl="node1" presStyleIdx="1" presStyleCnt="3" custScaleY="613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CEFB-EC07-924E-AF32-EBE204171CB5}" type="pres">
      <dgm:prSet presAssocID="{DC7CE1B3-2E00-3943-98E1-6FBE6943B074}" presName="parSpace" presStyleCnt="0"/>
      <dgm:spPr/>
    </dgm:pt>
    <dgm:pt modelId="{B6AAD2B0-F512-3642-B3AD-24C9E54E7159}" type="pres">
      <dgm:prSet presAssocID="{04717916-54A4-5C4E-BD36-BAA459746224}" presName="parTxOnly" presStyleLbl="node1" presStyleIdx="2" presStyleCnt="3" custScaleY="6390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109637E-5006-3A4D-B670-47AAE075D105}" srcId="{FC83224E-A83E-BF49-BB37-6519E197A8B5}" destId="{7D0FD182-D0D6-6C45-B813-77AA206A780C}" srcOrd="0" destOrd="0" parTransId="{FC4F49E2-1857-5848-8296-AFB76E459D28}" sibTransId="{5A62D7C2-64E3-4349-A2EA-822CE0F5B265}"/>
    <dgm:cxn modelId="{13D1E955-EB72-C848-9C0F-38747C5CA2C4}" type="presOf" srcId="{FC83224E-A83E-BF49-BB37-6519E197A8B5}" destId="{067800C5-8BFF-C443-A33E-A0250044724C}" srcOrd="0" destOrd="0" presId="urn:microsoft.com/office/officeart/2005/8/layout/hChevron3"/>
    <dgm:cxn modelId="{27966D57-90B1-0149-8886-B44BEE5B731E}" type="presOf" srcId="{10A36F11-8B73-734E-ADBA-4C556B7E9CA6}" destId="{36E46A29-7D4E-964D-A7AF-C7350E799E9E}" srcOrd="0" destOrd="0" presId="urn:microsoft.com/office/officeart/2005/8/layout/hChevron3"/>
    <dgm:cxn modelId="{7543E1FE-00B2-2646-89ED-6C94D9BF8E7D}" type="presOf" srcId="{04717916-54A4-5C4E-BD36-BAA459746224}" destId="{B6AAD2B0-F512-3642-B3AD-24C9E54E7159}" srcOrd="0" destOrd="0" presId="urn:microsoft.com/office/officeart/2005/8/layout/hChevron3"/>
    <dgm:cxn modelId="{CE0BA1E6-7734-FE47-900B-AC46E93EAAAD}" srcId="{FC83224E-A83E-BF49-BB37-6519E197A8B5}" destId="{10A36F11-8B73-734E-ADBA-4C556B7E9CA6}" srcOrd="1" destOrd="0" parTransId="{7B91135D-F72A-FA48-954B-EAE4D0B8BF98}" sibTransId="{DC7CE1B3-2E00-3943-98E1-6FBE6943B074}"/>
    <dgm:cxn modelId="{539F1C7B-0EF5-F242-BE8B-153BF22AE1FD}" type="presOf" srcId="{7D0FD182-D0D6-6C45-B813-77AA206A780C}" destId="{95B2FD2F-A4FB-6540-85A4-B6F6EED50006}" srcOrd="0" destOrd="0" presId="urn:microsoft.com/office/officeart/2005/8/layout/hChevron3"/>
    <dgm:cxn modelId="{A2AB79BC-C259-3647-B932-73A921125DD9}" srcId="{FC83224E-A83E-BF49-BB37-6519E197A8B5}" destId="{04717916-54A4-5C4E-BD36-BAA459746224}" srcOrd="2" destOrd="0" parTransId="{849C77BF-D4DA-1D44-B35F-240EF653791B}" sibTransId="{DCEBDD09-68F2-904F-AA9A-BE177094ED34}"/>
    <dgm:cxn modelId="{F34E08F7-FD4C-A044-8AE8-5AB6CA7B7E16}" type="presParOf" srcId="{067800C5-8BFF-C443-A33E-A0250044724C}" destId="{95B2FD2F-A4FB-6540-85A4-B6F6EED50006}" srcOrd="0" destOrd="0" presId="urn:microsoft.com/office/officeart/2005/8/layout/hChevron3"/>
    <dgm:cxn modelId="{820FFEB4-84D6-534E-BEF0-9AB77D1FA9F5}" type="presParOf" srcId="{067800C5-8BFF-C443-A33E-A0250044724C}" destId="{EB729713-D760-8E4E-98A9-2D3D6DCF32DD}" srcOrd="1" destOrd="0" presId="urn:microsoft.com/office/officeart/2005/8/layout/hChevron3"/>
    <dgm:cxn modelId="{106ADA6E-0B90-B844-9B3D-C48DF82217A1}" type="presParOf" srcId="{067800C5-8BFF-C443-A33E-A0250044724C}" destId="{36E46A29-7D4E-964D-A7AF-C7350E799E9E}" srcOrd="2" destOrd="0" presId="urn:microsoft.com/office/officeart/2005/8/layout/hChevron3"/>
    <dgm:cxn modelId="{7B85EC2B-15A2-454F-869D-96A0E388CDC3}" type="presParOf" srcId="{067800C5-8BFF-C443-A33E-A0250044724C}" destId="{3CF6CEFB-EC07-924E-AF32-EBE204171CB5}" srcOrd="3" destOrd="0" presId="urn:microsoft.com/office/officeart/2005/8/layout/hChevron3"/>
    <dgm:cxn modelId="{2EAE565B-94F1-3D40-AAD9-20CEB148268D}" type="presParOf" srcId="{067800C5-8BFF-C443-A33E-A0250044724C}" destId="{B6AAD2B0-F512-3642-B3AD-24C9E54E7159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2FD2F-A4FB-6540-85A4-B6F6EED50006}">
      <dsp:nvSpPr>
        <dsp:cNvPr id="0" name=""/>
        <dsp:cNvSpPr/>
      </dsp:nvSpPr>
      <dsp:spPr>
        <a:xfrm>
          <a:off x="4713" y="1716702"/>
          <a:ext cx="4121995" cy="1011108"/>
        </a:xfrm>
        <a:prstGeom prst="homePlate">
          <a:avLst/>
        </a:prstGeom>
        <a:gradFill rotWithShape="0">
          <a:gsLst>
            <a:gs pos="0">
              <a:srgbClr val="065081"/>
            </a:gs>
            <a:gs pos="50000">
              <a:srgbClr val="065081"/>
            </a:gs>
            <a:gs pos="100000">
              <a:srgbClr val="4C7F94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38684" rIns="69342" bIns="138684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200" kern="1200" dirty="0"/>
        </a:p>
      </dsp:txBody>
      <dsp:txXfrm>
        <a:off x="4713" y="1716702"/>
        <a:ext cx="3869218" cy="1011108"/>
      </dsp:txXfrm>
    </dsp:sp>
    <dsp:sp modelId="{36E46A29-7D4E-964D-A7AF-C7350E799E9E}">
      <dsp:nvSpPr>
        <dsp:cNvPr id="0" name=""/>
        <dsp:cNvSpPr/>
      </dsp:nvSpPr>
      <dsp:spPr>
        <a:xfrm>
          <a:off x="3302309" y="1716702"/>
          <a:ext cx="4121995" cy="1011108"/>
        </a:xfrm>
        <a:prstGeom prst="chevron">
          <a:avLst/>
        </a:prstGeom>
        <a:gradFill rotWithShape="0">
          <a:gsLst>
            <a:gs pos="0">
              <a:srgbClr val="FF7000"/>
            </a:gs>
            <a:gs pos="50000">
              <a:srgbClr val="FF7000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026" tIns="138684" rIns="69342" bIns="138684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200" kern="1200" dirty="0"/>
        </a:p>
      </dsp:txBody>
      <dsp:txXfrm>
        <a:off x="3807863" y="1716702"/>
        <a:ext cx="3110887" cy="1011108"/>
      </dsp:txXfrm>
    </dsp:sp>
    <dsp:sp modelId="{B6AAD2B0-F512-3642-B3AD-24C9E54E7159}">
      <dsp:nvSpPr>
        <dsp:cNvPr id="0" name=""/>
        <dsp:cNvSpPr/>
      </dsp:nvSpPr>
      <dsp:spPr>
        <a:xfrm>
          <a:off x="6599906" y="1695449"/>
          <a:ext cx="4121995" cy="1053614"/>
        </a:xfrm>
        <a:prstGeom prst="chevron">
          <a:avLst/>
        </a:prstGeom>
        <a:gradFill rotWithShape="0">
          <a:gsLst>
            <a:gs pos="0">
              <a:srgbClr val="441D62"/>
            </a:gs>
            <a:gs pos="50000">
              <a:srgbClr val="441D62"/>
            </a:gs>
            <a:gs pos="100000">
              <a:srgbClr val="441D62">
                <a:alpha val="80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027" tIns="144018" rIns="72009" bIns="14401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400" kern="1200" dirty="0"/>
        </a:p>
      </dsp:txBody>
      <dsp:txXfrm>
        <a:off x="7126713" y="1695449"/>
        <a:ext cx="3068381" cy="1053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27/11/2017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7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91782" y="6289305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Licia Florio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AARC All Hands Meeting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Authentication and Authorisation for Research and Collaboration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smtClean="0"/>
              <a:t>AARC what’s next?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21-23 Nov 2017, Amsterdam 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AARC Project Coordinator 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Presenter affiliation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Relevant Trust </a:t>
            </a:r>
            <a:r>
              <a:rPr lang="en-GB" dirty="0" smtClean="0"/>
              <a:t>and Identity activities </a:t>
            </a:r>
            <a:endParaRPr lang="en-GB" dirty="0">
              <a:solidFill>
                <a:srgbClr val="F6791C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32590" y="2932857"/>
            <a:ext cx="2933226" cy="2637924"/>
            <a:chOff x="4811092" y="2811945"/>
            <a:chExt cx="2933226" cy="2637924"/>
          </a:xfrm>
        </p:grpSpPr>
        <p:sp>
          <p:nvSpPr>
            <p:cNvPr id="9" name="Oval 8"/>
            <p:cNvSpPr/>
            <p:nvPr/>
          </p:nvSpPr>
          <p:spPr>
            <a:xfrm>
              <a:off x="4811092" y="2811945"/>
              <a:ext cx="2933226" cy="2637924"/>
            </a:xfrm>
            <a:prstGeom prst="ellipse">
              <a:avLst/>
            </a:prstGeom>
            <a:solidFill>
              <a:srgbClr val="065081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53001" y="3575528"/>
              <a:ext cx="227503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Trust </a:t>
              </a:r>
              <a:r>
                <a:rPr lang="en-GB" sz="3200" dirty="0" err="1" smtClean="0"/>
                <a:t>Infras</a:t>
              </a:r>
              <a:r>
                <a:rPr lang="en-GB" sz="3200" dirty="0" smtClean="0"/>
                <a:t>/ </a:t>
              </a:r>
              <a:r>
                <a:rPr lang="en-GB" sz="3200" dirty="0" err="1" smtClean="0"/>
                <a:t>eduGAIN</a:t>
              </a:r>
              <a:endParaRPr lang="en-GB" sz="3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165167" y="1177657"/>
            <a:ext cx="2933227" cy="2637924"/>
            <a:chOff x="3050906" y="2233258"/>
            <a:chExt cx="2933227" cy="2637924"/>
          </a:xfrm>
        </p:grpSpPr>
        <p:sp>
          <p:nvSpPr>
            <p:cNvPr id="6" name="Oval 5"/>
            <p:cNvSpPr/>
            <p:nvPr/>
          </p:nvSpPr>
          <p:spPr>
            <a:xfrm>
              <a:off x="3050906" y="2233258"/>
              <a:ext cx="2933227" cy="2637924"/>
            </a:xfrm>
            <a:prstGeom prst="ellipse">
              <a:avLst/>
            </a:prstGeom>
            <a:solidFill>
              <a:srgbClr val="C00000">
                <a:alpha val="50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85913" y="2849505"/>
              <a:ext cx="15122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REFEDS</a:t>
              </a:r>
              <a:endParaRPr lang="en-GB" sz="3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00112" y="3337859"/>
              <a:ext cx="1730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Fed Ops</a:t>
              </a:r>
              <a:endParaRPr lang="en-GB" sz="3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99096" y="2713538"/>
            <a:ext cx="2933227" cy="2650187"/>
            <a:chOff x="5841494" y="1218922"/>
            <a:chExt cx="2933227" cy="2650187"/>
          </a:xfrm>
        </p:grpSpPr>
        <p:sp>
          <p:nvSpPr>
            <p:cNvPr id="13" name="Oval 12"/>
            <p:cNvSpPr/>
            <p:nvPr/>
          </p:nvSpPr>
          <p:spPr>
            <a:xfrm>
              <a:off x="5841494" y="1218922"/>
              <a:ext cx="2933227" cy="2650187"/>
            </a:xfrm>
            <a:prstGeom prst="ellipse">
              <a:avLst/>
            </a:prstGeom>
            <a:solidFill>
              <a:srgbClr val="00B050">
                <a:alpha val="5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97679" y="1966494"/>
              <a:ext cx="21557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FIM4R/IGTF</a:t>
              </a:r>
              <a:endParaRPr lang="en-GB" sz="3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19430" y="2432598"/>
              <a:ext cx="1730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err="1" smtClean="0"/>
                <a:t>eScience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499097" y="1482580"/>
            <a:ext cx="2933227" cy="2650187"/>
            <a:chOff x="4635275" y="963454"/>
            <a:chExt cx="2933227" cy="2650187"/>
          </a:xfrm>
        </p:grpSpPr>
        <p:grpSp>
          <p:nvGrpSpPr>
            <p:cNvPr id="20" name="Group 19"/>
            <p:cNvGrpSpPr/>
            <p:nvPr/>
          </p:nvGrpSpPr>
          <p:grpSpPr>
            <a:xfrm>
              <a:off x="4635275" y="963454"/>
              <a:ext cx="2933227" cy="2650187"/>
              <a:chOff x="7966117" y="2544014"/>
              <a:chExt cx="2933227" cy="2650187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7966117" y="2544014"/>
                <a:ext cx="2933227" cy="2650187"/>
              </a:xfrm>
              <a:prstGeom prst="ellipse">
                <a:avLst/>
              </a:prstGeom>
              <a:solidFill>
                <a:schemeClr val="accent2">
                  <a:lumMod val="75000"/>
                  <a:alpha val="5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624905" y="2836309"/>
                <a:ext cx="151227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/>
                  <a:t>AARC</a:t>
                </a:r>
                <a:endParaRPr lang="en-GB" sz="3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8077645" y="3475792"/>
                <a:ext cx="235790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3200" dirty="0"/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4755031" y="1712938"/>
              <a:ext cx="278460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/>
                <a:t>Bridging FIM &amp; </a:t>
              </a:r>
              <a:r>
                <a:rPr lang="en-GB" sz="3200" dirty="0" err="1" smtClean="0"/>
                <a:t>eScience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98347" y="2028258"/>
            <a:ext cx="2738139" cy="2223215"/>
            <a:chOff x="7966117" y="2544014"/>
            <a:chExt cx="3039910" cy="2650187"/>
          </a:xfrm>
        </p:grpSpPr>
        <p:sp>
          <p:nvSpPr>
            <p:cNvPr id="26" name="Oval 25"/>
            <p:cNvSpPr/>
            <p:nvPr/>
          </p:nvSpPr>
          <p:spPr>
            <a:xfrm>
              <a:off x="7966117" y="2544014"/>
              <a:ext cx="2933227" cy="2650187"/>
            </a:xfrm>
            <a:prstGeom prst="ellipse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12133" y="2836402"/>
              <a:ext cx="20205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smtClean="0"/>
                <a:t>Other IDs</a:t>
              </a:r>
              <a:endParaRPr lang="en-GB" sz="3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42044" y="3429960"/>
              <a:ext cx="2963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err="1" smtClean="0"/>
                <a:t>eGov</a:t>
              </a:r>
              <a:r>
                <a:rPr lang="en-GB" sz="3200" dirty="0" smtClean="0"/>
                <a:t>, GAFA</a:t>
              </a:r>
              <a:endParaRPr lang="en-GB" sz="3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190340" y="4265515"/>
            <a:ext cx="2738915" cy="2223215"/>
            <a:chOff x="7966117" y="2544014"/>
            <a:chExt cx="3040771" cy="2650187"/>
          </a:xfrm>
        </p:grpSpPr>
        <p:sp>
          <p:nvSpPr>
            <p:cNvPr id="31" name="Oval 30"/>
            <p:cNvSpPr/>
            <p:nvPr/>
          </p:nvSpPr>
          <p:spPr>
            <a:xfrm>
              <a:off x="7966117" y="2544014"/>
              <a:ext cx="2933227" cy="2650187"/>
            </a:xfrm>
            <a:prstGeom prst="ellipse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808982" y="3354195"/>
              <a:ext cx="2020530" cy="697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EOSC</a:t>
              </a:r>
              <a:endParaRPr lang="en-GB" sz="3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42905" y="3740914"/>
              <a:ext cx="2963983" cy="697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395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After 2019</a:t>
            </a:r>
            <a:r>
              <a:rPr lang="mr-IN" dirty="0" smtClean="0"/>
              <a:t>…</a:t>
            </a:r>
            <a:r>
              <a:rPr lang="en-US" dirty="0" smtClean="0"/>
              <a:t>.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278337"/>
              </p:ext>
            </p:extLst>
          </p:nvPr>
        </p:nvGraphicFramePr>
        <p:xfrm>
          <a:off x="422031" y="1534254"/>
          <a:ext cx="10726615" cy="4444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/>
          <p:cNvSpPr/>
          <p:nvPr/>
        </p:nvSpPr>
        <p:spPr>
          <a:xfrm>
            <a:off x="1248508" y="3114670"/>
            <a:ext cx="1301264" cy="1254121"/>
          </a:xfrm>
          <a:prstGeom prst="ellipse">
            <a:avLst/>
          </a:prstGeom>
          <a:solidFill>
            <a:srgbClr val="065081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Dec 2018</a:t>
            </a:r>
            <a:endParaRPr lang="en-GB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890793" y="2572719"/>
            <a:ext cx="8347" cy="463805"/>
          </a:xfrm>
          <a:prstGeom prst="line">
            <a:avLst/>
          </a:prstGeom>
          <a:ln w="38100">
            <a:solidFill>
              <a:srgbClr val="0650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708285" y="3131835"/>
            <a:ext cx="1371600" cy="1283677"/>
          </a:xfrm>
          <a:prstGeom prst="ellipse">
            <a:avLst/>
          </a:prstGeom>
          <a:solidFill>
            <a:srgbClr val="FF7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2019</a:t>
            </a:r>
            <a:endParaRPr lang="en-GB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376502" y="4462259"/>
            <a:ext cx="1410" cy="848788"/>
          </a:xfrm>
          <a:prstGeom prst="line">
            <a:avLst/>
          </a:prstGeom>
          <a:ln w="38100">
            <a:solidFill>
              <a:srgbClr val="FF7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8291143" y="3175241"/>
            <a:ext cx="1310057" cy="1240271"/>
          </a:xfrm>
          <a:prstGeom prst="ellipse">
            <a:avLst/>
          </a:prstGeom>
          <a:solidFill>
            <a:srgbClr val="441D62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2020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22031" y="1612632"/>
            <a:ext cx="36400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65081"/>
                </a:solidFill>
              </a:rPr>
              <a:t>EOSC-H starts</a:t>
            </a:r>
          </a:p>
          <a:p>
            <a:r>
              <a:rPr lang="en-GB" sz="3200" dirty="0" smtClean="0">
                <a:solidFill>
                  <a:srgbClr val="065081"/>
                </a:solidFill>
              </a:rPr>
              <a:t>EOSC pilot continues </a:t>
            </a:r>
          </a:p>
          <a:p>
            <a:endParaRPr lang="en-GB" sz="3200" dirty="0" smtClean="0">
              <a:solidFill>
                <a:srgbClr val="06508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1176" y="5311047"/>
            <a:ext cx="4009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65081"/>
                </a:solidFill>
              </a:rPr>
              <a:t>Apr AARC project ends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8968151" y="2258603"/>
            <a:ext cx="17588" cy="856067"/>
          </a:xfrm>
          <a:prstGeom prst="line">
            <a:avLst/>
          </a:prstGeom>
          <a:ln w="38100">
            <a:solidFill>
              <a:srgbClr val="0650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63505" y="1541822"/>
            <a:ext cx="4009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65081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03199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5646" y="2415727"/>
            <a:ext cx="4189491" cy="1753318"/>
          </a:xfrm>
        </p:spPr>
        <p:txBody>
          <a:bodyPr/>
          <a:lstStyle/>
          <a:p>
            <a:r>
              <a:rPr lang="en-GB" dirty="0" smtClean="0"/>
              <a:t>What do you expect AARC will achieve?</a:t>
            </a:r>
          </a:p>
          <a:p>
            <a:r>
              <a:rPr lang="en-GB" dirty="0" smtClean="0"/>
              <a:t>What should continue when AARC ends?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Thoughts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743" y="2076773"/>
            <a:ext cx="3235960" cy="3928819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645137" y="3332136"/>
            <a:ext cx="1430199" cy="487191"/>
          </a:xfrm>
          <a:prstGeom prst="rightArrow">
            <a:avLst/>
          </a:prstGeom>
          <a:solidFill>
            <a:srgbClr val="003F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55646" y="1684437"/>
            <a:ext cx="1822606" cy="596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Questions </a:t>
            </a:r>
            <a:endParaRPr lang="en-GB" b="1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6667883" y="1601689"/>
            <a:ext cx="1822606" cy="596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Answers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748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err="1" smtClean="0"/>
              <a:t>Licia.Florio@geant.org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3501</TotalTime>
  <Words>92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Verdana</vt:lpstr>
      <vt:lpstr>Arial</vt:lpstr>
      <vt:lpstr>GEANT Association</vt:lpstr>
      <vt:lpstr>PowerPoint Presentation</vt:lpstr>
      <vt:lpstr>Relevant Trust and Identity activities </vt:lpstr>
      <vt:lpstr>After 2019….</vt:lpstr>
      <vt:lpstr>Thoughts </vt:lpstr>
      <vt:lpstr>PowerPoint Presentation</vt:lpstr>
    </vt:vector>
  </TitlesOfParts>
  <Company>DANTE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Licia Florio</cp:lastModifiedBy>
  <cp:revision>99</cp:revision>
  <cp:lastPrinted>2015-05-01T10:30:08Z</cp:lastPrinted>
  <dcterms:created xsi:type="dcterms:W3CDTF">2015-04-29T14:13:57Z</dcterms:created>
  <dcterms:modified xsi:type="dcterms:W3CDTF">2017-11-27T09:10:27Z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