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83" r:id="rId5"/>
    <p:sldId id="288" r:id="rId6"/>
    <p:sldId id="291" r:id="rId7"/>
    <p:sldId id="292" r:id="rId8"/>
    <p:sldId id="289" r:id="rId9"/>
    <p:sldId id="293" r:id="rId10"/>
    <p:sldId id="294" r:id="rId11"/>
    <p:sldId id="295" r:id="rId12"/>
    <p:sldId id="286" r:id="rId13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D"/>
    <a:srgbClr val="004361"/>
    <a:srgbClr val="1C4161"/>
    <a:srgbClr val="F6791C"/>
    <a:srgbClr val="003F5E"/>
    <a:srgbClr val="F57B20"/>
    <a:srgbClr val="F57A1E"/>
    <a:srgbClr val="013F5E"/>
    <a:srgbClr val="003959"/>
    <a:srgbClr val="ED1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41" autoAdjust="0"/>
    <p:restoredTop sz="94660"/>
  </p:normalViewPr>
  <p:slideViewPr>
    <p:cSldViewPr snapToGrid="0">
      <p:cViewPr>
        <p:scale>
          <a:sx n="83" d="100"/>
          <a:sy n="83" d="100"/>
        </p:scale>
        <p:origin x="888" y="2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23/11/2017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7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91782" y="6289305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Licia Florio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AARC All Hands Meeting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Authentication and Authorisation for Research and Collaboration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smtClean="0"/>
              <a:t>Meeting summary 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21-23 Nov 2017, Amsterdam 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AARC Project Coordinator 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Presenter affiliation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Training</a:t>
            </a:r>
            <a:r>
              <a:rPr lang="en-GB" dirty="0" smtClean="0"/>
              <a:t>:</a:t>
            </a:r>
          </a:p>
          <a:p>
            <a:pPr lvl="1"/>
            <a:r>
              <a:rPr lang="en-GB" sz="2000" dirty="0" smtClean="0"/>
              <a:t>Hand out </a:t>
            </a:r>
            <a:r>
              <a:rPr lang="en-GB" sz="2000" dirty="0" smtClean="0"/>
              <a:t>docs to identify three key priorities for the training team:</a:t>
            </a:r>
          </a:p>
          <a:p>
            <a:pPr lvl="2"/>
            <a:r>
              <a:rPr lang="en-GB" sz="2000" dirty="0" smtClean="0"/>
              <a:t> 12 answers </a:t>
            </a:r>
          </a:p>
          <a:p>
            <a:pPr lvl="1"/>
            <a:r>
              <a:rPr lang="en-GB" sz="2000" dirty="0" smtClean="0"/>
              <a:t>Most wanted: </a:t>
            </a:r>
            <a:endParaRPr lang="en-GB" sz="2000" dirty="0" smtClean="0"/>
          </a:p>
          <a:p>
            <a:pPr lvl="2"/>
            <a:r>
              <a:rPr lang="en-GB" sz="2000" dirty="0" smtClean="0"/>
              <a:t>Policy related training </a:t>
            </a:r>
            <a:endParaRPr lang="en-GB" sz="2000" dirty="0" smtClean="0"/>
          </a:p>
          <a:p>
            <a:pPr lvl="2"/>
            <a:r>
              <a:rPr lang="en-GB" sz="2000" dirty="0" smtClean="0"/>
              <a:t>SP use-cases </a:t>
            </a:r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Next </a:t>
            </a:r>
            <a:r>
              <a:rPr lang="en-GB" sz="2000" dirty="0" smtClean="0"/>
              <a:t>steps to agree contents and deadlines 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and Actions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8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Feedbacks obtained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Topics with higher preferences</a:t>
            </a:r>
            <a:endParaRPr lang="en-GB" b="0" i="1" dirty="0">
              <a:solidFill>
                <a:srgbClr val="F6791C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A2BE0AB-25DF-47A6-8BD4-1517277D5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419" y="1272681"/>
            <a:ext cx="4728890" cy="5054228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D7CD0EAE-6C8F-4F6A-A11E-1F168F1AA4CB}"/>
              </a:ext>
            </a:extLst>
          </p:cNvPr>
          <p:cNvGrpSpPr/>
          <p:nvPr/>
        </p:nvGrpSpPr>
        <p:grpSpPr>
          <a:xfrm>
            <a:off x="1071422" y="2383142"/>
            <a:ext cx="9384146" cy="655624"/>
            <a:chOff x="1062186" y="2383142"/>
            <a:chExt cx="9384146" cy="65562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62EAD0B8-4894-4C7E-B807-CB5E0555C588}"/>
                </a:ext>
              </a:extLst>
            </p:cNvPr>
            <p:cNvSpPr/>
            <p:nvPr/>
          </p:nvSpPr>
          <p:spPr>
            <a:xfrm>
              <a:off x="1062186" y="2383142"/>
              <a:ext cx="9384146" cy="655624"/>
            </a:xfrm>
            <a:prstGeom prst="rect">
              <a:avLst/>
            </a:prstGeom>
            <a:solidFill>
              <a:srgbClr val="013F5E">
                <a:alpha val="30196"/>
              </a:srgb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A0FDC83C-5309-4E0E-8677-4F892DC77829}"/>
                </a:ext>
              </a:extLst>
            </p:cNvPr>
            <p:cNvSpPr txBox="1"/>
            <p:nvPr/>
          </p:nvSpPr>
          <p:spPr>
            <a:xfrm>
              <a:off x="8755172" y="2526288"/>
              <a:ext cx="14702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/>
                <a:t>EPOS (03.2018)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ED82A5EB-D0D6-4E75-B52B-A1A92CEAF7D9}"/>
              </a:ext>
            </a:extLst>
          </p:cNvPr>
          <p:cNvGrpSpPr/>
          <p:nvPr/>
        </p:nvGrpSpPr>
        <p:grpSpPr>
          <a:xfrm>
            <a:off x="1062186" y="3038766"/>
            <a:ext cx="9393379" cy="3288143"/>
            <a:chOff x="1062186" y="3038766"/>
            <a:chExt cx="9393379" cy="328814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8127A7E1-29AF-45D7-B5FE-4D2BD3C05177}"/>
                </a:ext>
              </a:extLst>
            </p:cNvPr>
            <p:cNvSpPr/>
            <p:nvPr/>
          </p:nvSpPr>
          <p:spPr>
            <a:xfrm>
              <a:off x="1062186" y="3038766"/>
              <a:ext cx="9384146" cy="886691"/>
            </a:xfrm>
            <a:prstGeom prst="rect">
              <a:avLst/>
            </a:prstGeom>
            <a:solidFill>
              <a:srgbClr val="F57B20">
                <a:alpha val="30196"/>
              </a:srgbClr>
            </a:solidFill>
            <a:ln w="38100">
              <a:solidFill>
                <a:srgbClr val="F57B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CDE31B23-D7A0-4059-99A3-28A10C8CADB9}"/>
                </a:ext>
              </a:extLst>
            </p:cNvPr>
            <p:cNvSpPr/>
            <p:nvPr/>
          </p:nvSpPr>
          <p:spPr>
            <a:xfrm>
              <a:off x="1071419" y="5440218"/>
              <a:ext cx="9384146" cy="886691"/>
            </a:xfrm>
            <a:prstGeom prst="rect">
              <a:avLst/>
            </a:prstGeom>
            <a:solidFill>
              <a:srgbClr val="F57B20">
                <a:alpha val="30196"/>
              </a:srgbClr>
            </a:solidFill>
            <a:ln w="38100">
              <a:solidFill>
                <a:srgbClr val="F57B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AC711ECB-3978-44A1-8913-4EACA57DF2EC}"/>
                </a:ext>
              </a:extLst>
            </p:cNvPr>
            <p:cNvSpPr txBox="1"/>
            <p:nvPr/>
          </p:nvSpPr>
          <p:spPr>
            <a:xfrm>
              <a:off x="9232099" y="5698897"/>
              <a:ext cx="6208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/>
                <a:t>ASAP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DAA58179-C054-465F-BFEC-0C832E95F9CB}"/>
                </a:ext>
              </a:extLst>
            </p:cNvPr>
            <p:cNvSpPr txBox="1"/>
            <p:nvPr/>
          </p:nvSpPr>
          <p:spPr>
            <a:xfrm>
              <a:off x="9007644" y="3300577"/>
              <a:ext cx="9653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 err="1"/>
                <a:t>mid</a:t>
              </a:r>
              <a:r>
                <a:rPr lang="it-IT" sz="1600" dirty="0"/>
                <a:t>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898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1248734" cy="4737633"/>
          </a:xfrm>
        </p:spPr>
        <p:txBody>
          <a:bodyPr>
            <a:norm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en-US" dirty="0"/>
              <a:t>What do we want to achieve? (course learning goals)</a:t>
            </a:r>
            <a:br>
              <a:rPr lang="en-US" dirty="0"/>
            </a:br>
            <a:endParaRPr lang="en-US" dirty="0"/>
          </a:p>
          <a:p>
            <a:pPr marL="457200" indent="-457200" fontAlgn="base">
              <a:buFont typeface="+mj-lt"/>
              <a:buAutoNum type="arabicPeriod"/>
            </a:pPr>
            <a:r>
              <a:rPr lang="en-US" dirty="0"/>
              <a:t>For who this course is?</a:t>
            </a:r>
            <a:br>
              <a:rPr lang="en-US" dirty="0"/>
            </a:br>
            <a:endParaRPr lang="en-US" dirty="0"/>
          </a:p>
          <a:p>
            <a:pPr marL="457200" indent="-457200" fontAlgn="base">
              <a:buFont typeface="+mj-lt"/>
              <a:buAutoNum type="arabicPeriod"/>
            </a:pPr>
            <a:r>
              <a:rPr lang="en-US" dirty="0"/>
              <a:t>What the format should be (f2f, online, </a:t>
            </a:r>
            <a:r>
              <a:rPr lang="en-US" dirty="0" err="1"/>
              <a:t>etc</a:t>
            </a:r>
            <a:r>
              <a:rPr lang="en-US" dirty="0"/>
              <a:t>)?</a:t>
            </a:r>
            <a:br>
              <a:rPr lang="en-US" dirty="0"/>
            </a:br>
            <a:endParaRPr lang="en-US" dirty="0"/>
          </a:p>
          <a:p>
            <a:pPr marL="457200" indent="-457200" fontAlgn="base">
              <a:buFont typeface="+mj-lt"/>
              <a:buAutoNum type="arabicPeriod"/>
            </a:pPr>
            <a:r>
              <a:rPr lang="en-US" dirty="0"/>
              <a:t>What are the manageable chunks of the course? (course main arguments)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gap scoping (subset) – Policy</a:t>
            </a:r>
            <a:br>
              <a:rPr lang="en-GB" dirty="0"/>
            </a:br>
            <a:r>
              <a:rPr lang="en-GB" sz="2000" b="0" i="1" dirty="0">
                <a:solidFill>
                  <a:srgbClr val="F6791C"/>
                </a:solidFill>
              </a:rPr>
              <a:t>Focus the goals and expected results of training</a:t>
            </a:r>
            <a:endParaRPr lang="en-GB" b="0" i="1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8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Milestones due</a:t>
            </a:r>
            <a:r>
              <a:rPr lang="en-GB" dirty="0"/>
              <a:t>  </a:t>
            </a:r>
            <a:r>
              <a:rPr lang="en-GB" dirty="0" smtClean="0"/>
              <a:t>MNA3.3 (M9) was discovered by the group </a:t>
            </a:r>
          </a:p>
          <a:p>
            <a:r>
              <a:rPr lang="en-GB" dirty="0" smtClean="0"/>
              <a:t>Hannah and David are looking for volunteers to test the </a:t>
            </a:r>
            <a:r>
              <a:rPr lang="en-GB" dirty="0"/>
              <a:t>Incident Response Test Model for </a:t>
            </a:r>
            <a:r>
              <a:rPr lang="en-GB" dirty="0" smtClean="0"/>
              <a:t>Organizations:</a:t>
            </a:r>
            <a:r>
              <a:rPr lang="en-GB" dirty="0"/>
              <a:t> </a:t>
            </a:r>
            <a:endParaRPr lang="en-GB" dirty="0" smtClean="0"/>
          </a:p>
          <a:p>
            <a:pPr lvl="1"/>
            <a:r>
              <a:rPr lang="en-GB" dirty="0"/>
              <a:t> </a:t>
            </a:r>
            <a:r>
              <a:rPr lang="en-GB" dirty="0" err="1"/>
              <a:t>IdPs</a:t>
            </a:r>
            <a:r>
              <a:rPr lang="en-GB" dirty="0"/>
              <a:t>; </a:t>
            </a:r>
            <a:r>
              <a:rPr lang="en-GB" dirty="0" err="1"/>
              <a:t>FedOps</a:t>
            </a:r>
            <a:r>
              <a:rPr lang="en-GB" dirty="0"/>
              <a:t>; </a:t>
            </a:r>
            <a:r>
              <a:rPr lang="en-GB" dirty="0" err="1"/>
              <a:t>eduGAIN</a:t>
            </a:r>
            <a:r>
              <a:rPr lang="en-GB" dirty="0"/>
              <a:t> support platform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What </a:t>
            </a:r>
            <a:r>
              <a:rPr lang="en-GB" dirty="0"/>
              <a:t>? Participate in test, email </a:t>
            </a:r>
            <a:r>
              <a:rPr lang="en-GB" dirty="0" smtClean="0"/>
              <a:t>based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Talk to </a:t>
            </a:r>
            <a:r>
              <a:rPr lang="en-GB" dirty="0" err="1" smtClean="0"/>
              <a:t>Uros</a:t>
            </a:r>
            <a:r>
              <a:rPr lang="en-GB" dirty="0" smtClean="0"/>
              <a:t> if you need updates on GDPR for your infrastructure</a:t>
            </a:r>
          </a:p>
          <a:p>
            <a:pPr lvl="1"/>
            <a:r>
              <a:rPr lang="en-GB" dirty="0"/>
              <a:t>Data Protection, Impact statements ( risk analysis), GDPR compliance - Work with </a:t>
            </a:r>
            <a:r>
              <a:rPr lang="en-GB" dirty="0" err="1"/>
              <a:t>Uros</a:t>
            </a:r>
            <a:r>
              <a:rPr lang="en-GB" dirty="0"/>
              <a:t>,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Dave talked about the Policy </a:t>
            </a:r>
            <a:r>
              <a:rPr lang="en-GB" dirty="0"/>
              <a:t>Development Kit</a:t>
            </a:r>
            <a:r>
              <a:rPr lang="en-GB" dirty="0" smtClean="0"/>
              <a:t>:</a:t>
            </a:r>
          </a:p>
          <a:p>
            <a:pPr lvl="1"/>
            <a:r>
              <a:rPr lang="en-GB" dirty="0"/>
              <a:t>Alignment of </a:t>
            </a:r>
            <a:r>
              <a:rPr lang="en-GB" dirty="0" smtClean="0"/>
              <a:t>AUPs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/>
              <a:t>Security Activity highlighted alignment of AUP as top </a:t>
            </a:r>
            <a:r>
              <a:rPr lang="en-GB" dirty="0" smtClean="0"/>
              <a:t>priority) </a:t>
            </a:r>
          </a:p>
          <a:p>
            <a:pPr lvl="1"/>
            <a:r>
              <a:rPr lang="en-GB" dirty="0" smtClean="0"/>
              <a:t>Inputs from as many r-</a:t>
            </a:r>
            <a:r>
              <a:rPr lang="en-GB" dirty="0" err="1" smtClean="0"/>
              <a:t>infras</a:t>
            </a:r>
            <a:r>
              <a:rPr lang="en-GB" dirty="0" smtClean="0"/>
              <a:t> as possible</a:t>
            </a:r>
          </a:p>
          <a:p>
            <a:pPr lvl="1"/>
            <a:endParaRPr lang="en-GB" dirty="0"/>
          </a:p>
          <a:p>
            <a:r>
              <a:rPr lang="en-GB" dirty="0" smtClean="0"/>
              <a:t> </a:t>
            </a:r>
            <a:r>
              <a:rPr lang="en-GB" dirty="0" smtClean="0"/>
              <a:t>David and team to arrange an </a:t>
            </a:r>
            <a:r>
              <a:rPr lang="en-GB" dirty="0" err="1" smtClean="0"/>
              <a:t>infoshare</a:t>
            </a:r>
            <a:r>
              <a:rPr lang="en-GB" dirty="0" smtClean="0"/>
              <a:t> in Dec on policy areas that would benefit from additional effort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Work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41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Level of assurance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</a:p>
          <a:p>
            <a:pPr lvl="1"/>
            <a:r>
              <a:rPr lang="en-US" sz="2000" dirty="0" smtClean="0"/>
              <a:t>How to support the additional assurance profiles AARC </a:t>
            </a:r>
            <a:r>
              <a:rPr lang="en-US" sz="2000" dirty="0" smtClean="0"/>
              <a:t>creates? David </a:t>
            </a:r>
            <a:r>
              <a:rPr lang="en-US" sz="2000" dirty="0" smtClean="0"/>
              <a:t>G to register new profiles in IANA, after AEGIS </a:t>
            </a:r>
            <a:r>
              <a:rPr lang="en-US" sz="2000" dirty="0" smtClean="0"/>
              <a:t>endors</a:t>
            </a:r>
            <a:r>
              <a:rPr lang="en-US" sz="2000" dirty="0" smtClean="0"/>
              <a:t>es them</a:t>
            </a:r>
            <a:endParaRPr lang="en-US" sz="2000" dirty="0" smtClean="0"/>
          </a:p>
          <a:p>
            <a:pPr lvl="1"/>
            <a:r>
              <a:rPr lang="en-US" sz="2000" dirty="0" smtClean="0"/>
              <a:t>Should </a:t>
            </a:r>
            <a:r>
              <a:rPr lang="en-US" sz="2000" dirty="0"/>
              <a:t>the proxy in the BPA process </a:t>
            </a:r>
            <a:r>
              <a:rPr lang="en-US" sz="2000" dirty="0" smtClean="0"/>
              <a:t>the assurance </a:t>
            </a:r>
            <a:r>
              <a:rPr lang="en-US" sz="2000" dirty="0"/>
              <a:t>information received by </a:t>
            </a:r>
            <a:r>
              <a:rPr lang="en-US" sz="2000" dirty="0" err="1" smtClean="0"/>
              <a:t>IdPs</a:t>
            </a:r>
            <a:r>
              <a:rPr lang="en-US" sz="2000" dirty="0" smtClean="0"/>
              <a:t> and </a:t>
            </a:r>
            <a:r>
              <a:rPr lang="en-US" sz="2000" dirty="0"/>
              <a:t>send something different </a:t>
            </a:r>
            <a:r>
              <a:rPr lang="en-US" sz="2000" dirty="0" smtClean="0"/>
              <a:t>to the </a:t>
            </a:r>
            <a:r>
              <a:rPr lang="en-US" sz="2000" dirty="0"/>
              <a:t>SPs? Nicolas to get the right people and discuss if AARC recommends BPA proxies to repackage assurance </a:t>
            </a:r>
            <a:r>
              <a:rPr lang="en-US" sz="2000" dirty="0" smtClean="0"/>
              <a:t>information.</a:t>
            </a:r>
            <a:endParaRPr lang="en-US" sz="2000" dirty="0" smtClean="0"/>
          </a:p>
          <a:p>
            <a:pPr lvl="1"/>
            <a:r>
              <a:rPr lang="en-US" sz="2000" dirty="0" err="1"/>
              <a:t>Davide</a:t>
            </a:r>
            <a:r>
              <a:rPr lang="en-US" sz="2000" dirty="0"/>
              <a:t> presented the combined assurance. There was a discussion on how to consume the info in the matrix presented by </a:t>
            </a:r>
            <a:r>
              <a:rPr lang="en-US" sz="2000" dirty="0" err="1" smtClean="0"/>
              <a:t>Davide</a:t>
            </a:r>
            <a:r>
              <a:rPr lang="en-US" sz="2000" dirty="0" smtClean="0"/>
              <a:t>. </a:t>
            </a:r>
            <a:r>
              <a:rPr lang="en-US" sz="2000" dirty="0"/>
              <a:t>All e-</a:t>
            </a:r>
            <a:r>
              <a:rPr lang="en-US" sz="2000" dirty="0" err="1"/>
              <a:t>infras</a:t>
            </a:r>
            <a:r>
              <a:rPr lang="en-US" sz="2000" dirty="0"/>
              <a:t> should process the combined assurance in the same </a:t>
            </a:r>
            <a:r>
              <a:rPr lang="en-US" sz="2000" dirty="0" smtClean="0"/>
              <a:t>way.</a:t>
            </a:r>
            <a:endParaRPr lang="en-US" sz="2000" dirty="0" smtClean="0"/>
          </a:p>
          <a:p>
            <a:pPr lvl="2"/>
            <a:r>
              <a:rPr lang="en-US" sz="2000" dirty="0" smtClean="0"/>
              <a:t>Refresher at the next meeting </a:t>
            </a:r>
          </a:p>
          <a:p>
            <a:pPr lvl="1"/>
            <a:r>
              <a:rPr lang="en-US" sz="2000" dirty="0" smtClean="0"/>
              <a:t>MFA two activities:</a:t>
            </a:r>
          </a:p>
          <a:p>
            <a:pPr lvl="2"/>
            <a:r>
              <a:rPr lang="en-US" sz="2000" dirty="0" smtClean="0"/>
              <a:t>Holistic approach to elevation of identity assurance </a:t>
            </a:r>
            <a:r>
              <a:rPr lang="mr-IN" sz="2000" dirty="0" smtClean="0"/>
              <a:t>–</a:t>
            </a:r>
            <a:r>
              <a:rPr lang="en-US" sz="2000" dirty="0" smtClean="0"/>
              <a:t> Marcus to be ready by </a:t>
            </a:r>
            <a:r>
              <a:rPr lang="en-US" sz="2000" dirty="0" smtClean="0"/>
              <a:t>the end of AARC. </a:t>
            </a:r>
            <a:endParaRPr lang="en-US" sz="2000" dirty="0" smtClean="0"/>
          </a:p>
          <a:p>
            <a:pPr lvl="2"/>
            <a:r>
              <a:rPr lang="en-US" sz="2000" dirty="0" smtClean="0"/>
              <a:t>Step up </a:t>
            </a:r>
            <a:r>
              <a:rPr lang="en-US" sz="2000" dirty="0" err="1" smtClean="0"/>
              <a:t>authN</a:t>
            </a:r>
            <a:r>
              <a:rPr lang="en-US" sz="2000" dirty="0" smtClean="0"/>
              <a:t> via MFA </a:t>
            </a:r>
            <a:r>
              <a:rPr lang="mr-IN" sz="2000" dirty="0" smtClean="0"/>
              <a:t>–</a:t>
            </a:r>
            <a:r>
              <a:rPr lang="en-US" sz="2000" dirty="0" smtClean="0"/>
              <a:t>Marcus  </a:t>
            </a:r>
            <a:r>
              <a:rPr lang="en-US" sz="2000" dirty="0" smtClean="0"/>
              <a:t>to finish this </a:t>
            </a:r>
            <a:r>
              <a:rPr lang="en-US" sz="2000" dirty="0" smtClean="0"/>
              <a:t>before </a:t>
            </a:r>
            <a:r>
              <a:rPr lang="en-US" sz="2000" dirty="0" smtClean="0"/>
              <a:t>Christmas.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54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See </a:t>
            </a:r>
            <a:r>
              <a:rPr lang="en-GB" dirty="0" err="1" smtClean="0"/>
              <a:t>Arnout’s</a:t>
            </a:r>
            <a:r>
              <a:rPr lang="en-GB" dirty="0" smtClean="0"/>
              <a:t> slides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Pilots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69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TIIME </a:t>
            </a:r>
            <a:r>
              <a:rPr lang="mr-IN" dirty="0" smtClean="0"/>
              <a:t>–</a:t>
            </a:r>
            <a:r>
              <a:rPr lang="en-GB" dirty="0" smtClean="0"/>
              <a:t> in </a:t>
            </a:r>
            <a:r>
              <a:rPr lang="en-GB" dirty="0" err="1" smtClean="0"/>
              <a:t>feb</a:t>
            </a:r>
            <a:r>
              <a:rPr lang="en-GB" dirty="0" smtClean="0"/>
              <a:t> for those interested </a:t>
            </a:r>
            <a:endParaRPr lang="en-GB" dirty="0" smtClean="0"/>
          </a:p>
          <a:p>
            <a:pPr lvl="1"/>
            <a:r>
              <a:rPr lang="en-GB" dirty="0" smtClean="0"/>
              <a:t>There will also be a FIM4R meeting </a:t>
            </a:r>
          </a:p>
          <a:p>
            <a:pPr lvl="1"/>
            <a:endParaRPr lang="en-GB" dirty="0" smtClean="0"/>
          </a:p>
          <a:p>
            <a:r>
              <a:rPr lang="en-GB" dirty="0"/>
              <a:t> </a:t>
            </a:r>
            <a:r>
              <a:rPr lang="en-GB" dirty="0" err="1" smtClean="0"/>
              <a:t>Comage</a:t>
            </a:r>
            <a:r>
              <a:rPr lang="en-GB" dirty="0" smtClean="0"/>
              <a:t> dev workshop </a:t>
            </a:r>
            <a:r>
              <a:rPr lang="mr-IN" dirty="0" smtClean="0"/>
              <a:t>–</a:t>
            </a:r>
            <a:r>
              <a:rPr lang="en-GB" dirty="0" smtClean="0"/>
              <a:t> 2</a:t>
            </a:r>
            <a:r>
              <a:rPr lang="en-GB" baseline="30000" dirty="0" smtClean="0"/>
              <a:t>nd</a:t>
            </a:r>
            <a:r>
              <a:rPr lang="en-GB" dirty="0" smtClean="0"/>
              <a:t> week of </a:t>
            </a:r>
            <a:r>
              <a:rPr lang="en-GB" dirty="0" smtClean="0"/>
              <a:t>Feb, in SURFnet </a:t>
            </a:r>
          </a:p>
          <a:p>
            <a:pPr lvl="1"/>
            <a:r>
              <a:rPr lang="en-GB" dirty="0" smtClean="0"/>
              <a:t>Considering co-locating AARC </a:t>
            </a:r>
            <a:r>
              <a:rPr lang="en-GB" dirty="0" err="1" smtClean="0"/>
              <a:t>plugfeest</a:t>
            </a:r>
            <a:r>
              <a:rPr lang="en-GB" dirty="0" smtClean="0"/>
              <a:t> too </a:t>
            </a:r>
          </a:p>
          <a:p>
            <a:pPr lvl="1"/>
            <a:endParaRPr lang="en-GB" dirty="0" smtClean="0"/>
          </a:p>
          <a:p>
            <a:r>
              <a:rPr lang="en-GB" dirty="0"/>
              <a:t>AARC f2f in Greece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smtClean="0"/>
              <a:t>April 2018</a:t>
            </a:r>
          </a:p>
          <a:p>
            <a:pPr lvl="1"/>
            <a:r>
              <a:rPr lang="en-GB" dirty="0" smtClean="0"/>
              <a:t>Final date to be confirmed 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</a:t>
            </a:r>
            <a:r>
              <a:rPr lang="en-GB" dirty="0" smtClean="0"/>
              <a:t>Events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4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err="1" smtClean="0"/>
              <a:t>Licia.Florio@geant.org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4010</TotalTime>
  <Words>293</Words>
  <Application>Microsoft Macintosh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Verdana</vt:lpstr>
      <vt:lpstr>Arial</vt:lpstr>
      <vt:lpstr>GEANT Association</vt:lpstr>
      <vt:lpstr>PowerPoint Presentation</vt:lpstr>
      <vt:lpstr>Summary and Actions </vt:lpstr>
      <vt:lpstr>Feedbacks obtained Topics with higher preferences</vt:lpstr>
      <vt:lpstr>Learning gap scoping (subset) – Policy Focus the goals and expected results of training</vt:lpstr>
      <vt:lpstr>Policy Work </vt:lpstr>
      <vt:lpstr>Architecture </vt:lpstr>
      <vt:lpstr>Pilots</vt:lpstr>
      <vt:lpstr>Next Events</vt:lpstr>
      <vt:lpstr>PowerPoint Presentation</vt:lpstr>
    </vt:vector>
  </TitlesOfParts>
  <Company>DANTE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Licia Florio</cp:lastModifiedBy>
  <cp:revision>113</cp:revision>
  <cp:lastPrinted>2015-05-01T10:30:08Z</cp:lastPrinted>
  <dcterms:created xsi:type="dcterms:W3CDTF">2015-04-29T14:13:57Z</dcterms:created>
  <dcterms:modified xsi:type="dcterms:W3CDTF">2017-11-23T22:04:05Z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