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283" r:id="rId5"/>
    <p:sldId id="287" r:id="rId6"/>
    <p:sldId id="294" r:id="rId7"/>
    <p:sldId id="288" r:id="rId8"/>
    <p:sldId id="291" r:id="rId9"/>
    <p:sldId id="292" r:id="rId10"/>
    <p:sldId id="293" r:id="rId11"/>
    <p:sldId id="297" r:id="rId12"/>
    <p:sldId id="298" r:id="rId13"/>
    <p:sldId id="299" r:id="rId14"/>
    <p:sldId id="300" r:id="rId15"/>
    <p:sldId id="301" r:id="rId16"/>
    <p:sldId id="286" r:id="rId1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B20"/>
    <a:srgbClr val="013F5E"/>
    <a:srgbClr val="F6791C"/>
    <a:srgbClr val="003F5E"/>
    <a:srgbClr val="F57A1E"/>
    <a:srgbClr val="003959"/>
    <a:srgbClr val="ED1556"/>
    <a:srgbClr val="003F5D"/>
    <a:srgbClr val="1C4161"/>
    <a:srgbClr val="004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8E1B64-53CD-4430-9996-E643638ABEA2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E2E778-FDD3-4CC0-B66F-3E2F56A33D3B}">
      <dgm:prSet custT="1"/>
      <dgm:spPr>
        <a:solidFill>
          <a:schemeClr val="lt1">
            <a:hueOff val="0"/>
            <a:satOff val="0"/>
            <a:lumOff val="0"/>
            <a:alpha val="95000"/>
          </a:schemeClr>
        </a:solidFill>
        <a:ln>
          <a:solidFill>
            <a:srgbClr val="013F5E"/>
          </a:solidFill>
        </a:ln>
      </dgm:spPr>
      <dgm:t>
        <a:bodyPr/>
        <a:lstStyle/>
        <a:p>
          <a:r>
            <a:rPr lang="it-IT" sz="1400" b="1" dirty="0" err="1">
              <a:solidFill>
                <a:srgbClr val="F6791C"/>
              </a:solidFill>
            </a:rPr>
            <a:t>Nominations</a:t>
          </a:r>
          <a:endParaRPr lang="it-IT" sz="1400" b="1" dirty="0">
            <a:solidFill>
              <a:srgbClr val="F6791C"/>
            </a:solidFill>
          </a:endParaRPr>
        </a:p>
      </dgm:t>
    </dgm:pt>
    <dgm:pt modelId="{10A70F2A-91A2-4770-9880-838E4DCB62C4}" type="parTrans" cxnId="{2FD01401-7DB7-444C-865F-DD502510581D}">
      <dgm:prSet/>
      <dgm:spPr/>
      <dgm:t>
        <a:bodyPr/>
        <a:lstStyle/>
        <a:p>
          <a:endParaRPr lang="en-US"/>
        </a:p>
      </dgm:t>
    </dgm:pt>
    <dgm:pt modelId="{96BBFB51-9BF7-4E3B-94CD-F36320D5BE0F}" type="sibTrans" cxnId="{2FD01401-7DB7-444C-865F-DD502510581D}">
      <dgm:prSet/>
      <dgm:spPr/>
      <dgm:t>
        <a:bodyPr/>
        <a:lstStyle/>
        <a:p>
          <a:endParaRPr lang="en-US"/>
        </a:p>
      </dgm:t>
    </dgm:pt>
    <dgm:pt modelId="{0340CEF9-8583-4DF4-A982-1E8BB454ED10}">
      <dgm:prSet custT="1"/>
      <dgm:spPr>
        <a:solidFill>
          <a:schemeClr val="lt1">
            <a:hueOff val="0"/>
            <a:satOff val="0"/>
            <a:lumOff val="0"/>
            <a:alpha val="95000"/>
          </a:schemeClr>
        </a:solidFill>
        <a:ln>
          <a:solidFill>
            <a:srgbClr val="013F5E"/>
          </a:solidFill>
        </a:ln>
      </dgm:spPr>
      <dgm:t>
        <a:bodyPr/>
        <a:lstStyle/>
        <a:p>
          <a:r>
            <a:rPr lang="it-IT" sz="1400" b="1" dirty="0" err="1">
              <a:solidFill>
                <a:srgbClr val="F6791C"/>
              </a:solidFill>
            </a:rPr>
            <a:t>Selection</a:t>
          </a:r>
          <a:r>
            <a:rPr lang="it-IT" sz="1400" b="1" dirty="0">
              <a:solidFill>
                <a:srgbClr val="F6791C"/>
              </a:solidFill>
            </a:rPr>
            <a:t> </a:t>
          </a:r>
          <a:r>
            <a:rPr lang="it-IT" sz="1400" b="1" dirty="0" err="1">
              <a:solidFill>
                <a:srgbClr val="F6791C"/>
              </a:solidFill>
            </a:rPr>
            <a:t>process</a:t>
          </a:r>
          <a:endParaRPr lang="it-IT" sz="1400" b="1" dirty="0">
            <a:solidFill>
              <a:srgbClr val="F6791C"/>
            </a:solidFill>
          </a:endParaRPr>
        </a:p>
      </dgm:t>
    </dgm:pt>
    <dgm:pt modelId="{078D20C2-411A-42CA-AB17-18CC68A051D8}" type="parTrans" cxnId="{AE1EF753-8335-4F93-BD77-F2F8A212D824}">
      <dgm:prSet/>
      <dgm:spPr/>
      <dgm:t>
        <a:bodyPr/>
        <a:lstStyle/>
        <a:p>
          <a:endParaRPr lang="en-US"/>
        </a:p>
      </dgm:t>
    </dgm:pt>
    <dgm:pt modelId="{AF95FA82-AFF2-4E2A-9466-BC054A4EBC22}" type="sibTrans" cxnId="{AE1EF753-8335-4F93-BD77-F2F8A212D824}">
      <dgm:prSet/>
      <dgm:spPr/>
      <dgm:t>
        <a:bodyPr/>
        <a:lstStyle/>
        <a:p>
          <a:endParaRPr lang="en-US"/>
        </a:p>
      </dgm:t>
    </dgm:pt>
    <dgm:pt modelId="{59193CD3-32AA-4876-A889-60EECAA4A6DA}" type="pres">
      <dgm:prSet presAssocID="{6F8E1B64-53CD-4430-9996-E643638ABEA2}" presName="Name0" presStyleCnt="0">
        <dgm:presLayoutVars>
          <dgm:dir/>
          <dgm:resizeHandles val="exact"/>
        </dgm:presLayoutVars>
      </dgm:prSet>
      <dgm:spPr/>
    </dgm:pt>
    <dgm:pt modelId="{AEC195EA-65FA-426E-BE56-DF8C8F2B2F6B}" type="pres">
      <dgm:prSet presAssocID="{2DE2E778-FDD3-4CC0-B66F-3E2F56A33D3B}" presName="composite" presStyleCnt="0"/>
      <dgm:spPr/>
    </dgm:pt>
    <dgm:pt modelId="{0A9DA39A-B88F-4066-B6EE-991B4B16D38C}" type="pres">
      <dgm:prSet presAssocID="{2DE2E778-FDD3-4CC0-B66F-3E2F56A33D3B}" presName="bgChev" presStyleLbl="node1" presStyleIdx="0" presStyleCnt="2"/>
      <dgm:spPr>
        <a:solidFill>
          <a:srgbClr val="013F5E"/>
        </a:solidFill>
      </dgm:spPr>
    </dgm:pt>
    <dgm:pt modelId="{1CF810B2-33F2-4547-B04F-AF06529AC094}" type="pres">
      <dgm:prSet presAssocID="{2DE2E778-FDD3-4CC0-B66F-3E2F56A33D3B}" presName="txNode" presStyleLbl="fgAcc1" presStyleIdx="0" presStyleCnt="2">
        <dgm:presLayoutVars>
          <dgm:bulletEnabled val="1"/>
        </dgm:presLayoutVars>
      </dgm:prSet>
      <dgm:spPr/>
    </dgm:pt>
    <dgm:pt modelId="{D4447A32-442B-4161-A901-181799324310}" type="pres">
      <dgm:prSet presAssocID="{96BBFB51-9BF7-4E3B-94CD-F36320D5BE0F}" presName="compositeSpace" presStyleCnt="0"/>
      <dgm:spPr/>
    </dgm:pt>
    <dgm:pt modelId="{9FCD9FF5-8E6E-4E46-993B-A742DB77C327}" type="pres">
      <dgm:prSet presAssocID="{0340CEF9-8583-4DF4-A982-1E8BB454ED10}" presName="composite" presStyleCnt="0"/>
      <dgm:spPr/>
    </dgm:pt>
    <dgm:pt modelId="{9356B09A-7B26-41C6-83A0-B29222581429}" type="pres">
      <dgm:prSet presAssocID="{0340CEF9-8583-4DF4-A982-1E8BB454ED10}" presName="bgChev" presStyleLbl="node1" presStyleIdx="1" presStyleCnt="2"/>
      <dgm:spPr>
        <a:solidFill>
          <a:srgbClr val="013F5E"/>
        </a:solidFill>
      </dgm:spPr>
    </dgm:pt>
    <dgm:pt modelId="{EC21BA6D-71BC-41B1-9C53-9A02F1B50CD1}" type="pres">
      <dgm:prSet presAssocID="{0340CEF9-8583-4DF4-A982-1E8BB454ED10}" presName="txNode" presStyleLbl="fgAcc1" presStyleIdx="1" presStyleCnt="2">
        <dgm:presLayoutVars>
          <dgm:bulletEnabled val="1"/>
        </dgm:presLayoutVars>
      </dgm:prSet>
      <dgm:spPr/>
    </dgm:pt>
  </dgm:ptLst>
  <dgm:cxnLst>
    <dgm:cxn modelId="{2FD01401-7DB7-444C-865F-DD502510581D}" srcId="{6F8E1B64-53CD-4430-9996-E643638ABEA2}" destId="{2DE2E778-FDD3-4CC0-B66F-3E2F56A33D3B}" srcOrd="0" destOrd="0" parTransId="{10A70F2A-91A2-4770-9880-838E4DCB62C4}" sibTransId="{96BBFB51-9BF7-4E3B-94CD-F36320D5BE0F}"/>
    <dgm:cxn modelId="{C09DD83A-6EDF-4585-AED2-C4EE82248ED1}" type="presOf" srcId="{0340CEF9-8583-4DF4-A982-1E8BB454ED10}" destId="{EC21BA6D-71BC-41B1-9C53-9A02F1B50CD1}" srcOrd="0" destOrd="0" presId="urn:microsoft.com/office/officeart/2005/8/layout/chevronAccent+Icon"/>
    <dgm:cxn modelId="{063A803B-7657-4CE9-9567-8CC1880390E5}" type="presOf" srcId="{6F8E1B64-53CD-4430-9996-E643638ABEA2}" destId="{59193CD3-32AA-4876-A889-60EECAA4A6DA}" srcOrd="0" destOrd="0" presId="urn:microsoft.com/office/officeart/2005/8/layout/chevronAccent+Icon"/>
    <dgm:cxn modelId="{AE1EF753-8335-4F93-BD77-F2F8A212D824}" srcId="{6F8E1B64-53CD-4430-9996-E643638ABEA2}" destId="{0340CEF9-8583-4DF4-A982-1E8BB454ED10}" srcOrd="1" destOrd="0" parTransId="{078D20C2-411A-42CA-AB17-18CC68A051D8}" sibTransId="{AF95FA82-AFF2-4E2A-9466-BC054A4EBC22}"/>
    <dgm:cxn modelId="{E08FB479-C5F4-468E-9078-61F0664C33D6}" type="presOf" srcId="{2DE2E778-FDD3-4CC0-B66F-3E2F56A33D3B}" destId="{1CF810B2-33F2-4547-B04F-AF06529AC094}" srcOrd="0" destOrd="0" presId="urn:microsoft.com/office/officeart/2005/8/layout/chevronAccent+Icon"/>
    <dgm:cxn modelId="{DBFE1E5C-C130-49F4-87E0-C6450A6588B3}" type="presParOf" srcId="{59193CD3-32AA-4876-A889-60EECAA4A6DA}" destId="{AEC195EA-65FA-426E-BE56-DF8C8F2B2F6B}" srcOrd="0" destOrd="0" presId="urn:microsoft.com/office/officeart/2005/8/layout/chevronAccent+Icon"/>
    <dgm:cxn modelId="{90104B95-D0D6-4A16-B952-93EF8093971C}" type="presParOf" srcId="{AEC195EA-65FA-426E-BE56-DF8C8F2B2F6B}" destId="{0A9DA39A-B88F-4066-B6EE-991B4B16D38C}" srcOrd="0" destOrd="0" presId="urn:microsoft.com/office/officeart/2005/8/layout/chevronAccent+Icon"/>
    <dgm:cxn modelId="{1D08541C-D807-43CE-8AB0-C76AEC106AA0}" type="presParOf" srcId="{AEC195EA-65FA-426E-BE56-DF8C8F2B2F6B}" destId="{1CF810B2-33F2-4547-B04F-AF06529AC094}" srcOrd="1" destOrd="0" presId="urn:microsoft.com/office/officeart/2005/8/layout/chevronAccent+Icon"/>
    <dgm:cxn modelId="{668A3CD0-F2C3-43B5-B5F4-2122E6109A24}" type="presParOf" srcId="{59193CD3-32AA-4876-A889-60EECAA4A6DA}" destId="{D4447A32-442B-4161-A901-181799324310}" srcOrd="1" destOrd="0" presId="urn:microsoft.com/office/officeart/2005/8/layout/chevronAccent+Icon"/>
    <dgm:cxn modelId="{4D003DCA-7F2C-434D-9519-AE6FF10B0F86}" type="presParOf" srcId="{59193CD3-32AA-4876-A889-60EECAA4A6DA}" destId="{9FCD9FF5-8E6E-4E46-993B-A742DB77C327}" srcOrd="2" destOrd="0" presId="urn:microsoft.com/office/officeart/2005/8/layout/chevronAccent+Icon"/>
    <dgm:cxn modelId="{C060F7CE-3600-45FF-816C-F95B83AD2DC6}" type="presParOf" srcId="{9FCD9FF5-8E6E-4E46-993B-A742DB77C327}" destId="{9356B09A-7B26-41C6-83A0-B29222581429}" srcOrd="0" destOrd="0" presId="urn:microsoft.com/office/officeart/2005/8/layout/chevronAccent+Icon"/>
    <dgm:cxn modelId="{D93B80E4-9240-41AC-9761-0B99A81B94BC}" type="presParOf" srcId="{9FCD9FF5-8E6E-4E46-993B-A742DB77C327}" destId="{EC21BA6D-71BC-41B1-9C53-9A02F1B50CD1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E1B64-53CD-4430-9996-E643638ABEA2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24EE33-78EA-4C16-8410-8963DFECE1A5}">
      <dgm:prSet custT="1"/>
      <dgm:spPr>
        <a:solidFill>
          <a:schemeClr val="lt1">
            <a:hueOff val="0"/>
            <a:satOff val="0"/>
            <a:lumOff val="0"/>
            <a:alpha val="95000"/>
          </a:schemeClr>
        </a:solidFill>
        <a:ln>
          <a:solidFill>
            <a:srgbClr val="013F5E"/>
          </a:solidFill>
        </a:ln>
      </dgm:spPr>
      <dgm:t>
        <a:bodyPr/>
        <a:lstStyle/>
        <a:p>
          <a:r>
            <a:rPr lang="it-IT" sz="1400" b="1" dirty="0" err="1">
              <a:solidFill>
                <a:srgbClr val="F6791C"/>
              </a:solidFill>
            </a:rPr>
            <a:t>Scoping</a:t>
          </a:r>
          <a:r>
            <a:rPr lang="it-IT" sz="1400" b="1" dirty="0">
              <a:solidFill>
                <a:srgbClr val="F6791C"/>
              </a:solidFill>
            </a:rPr>
            <a:t> of</a:t>
          </a:r>
          <a:br>
            <a:rPr lang="it-IT" sz="1400" b="1" dirty="0">
              <a:solidFill>
                <a:srgbClr val="F6791C"/>
              </a:solidFill>
            </a:rPr>
          </a:br>
          <a:r>
            <a:rPr lang="it-IT" sz="1400" b="1" dirty="0" err="1">
              <a:solidFill>
                <a:srgbClr val="F6791C"/>
              </a:solidFill>
            </a:rPr>
            <a:t>each</a:t>
          </a:r>
          <a:r>
            <a:rPr lang="it-IT" sz="1400" b="1" dirty="0">
              <a:solidFill>
                <a:srgbClr val="F6791C"/>
              </a:solidFill>
            </a:rPr>
            <a:t> </a:t>
          </a:r>
          <a:r>
            <a:rPr lang="it-IT" sz="1400" b="1" dirty="0" err="1">
              <a:solidFill>
                <a:srgbClr val="F6791C"/>
              </a:solidFill>
            </a:rPr>
            <a:t>module</a:t>
          </a:r>
          <a:endParaRPr lang="it-IT" sz="1400" b="1" dirty="0">
            <a:solidFill>
              <a:srgbClr val="F6791C"/>
            </a:solidFill>
          </a:endParaRPr>
        </a:p>
      </dgm:t>
    </dgm:pt>
    <dgm:pt modelId="{11983E7C-0536-4397-A537-73EFF83C25BD}" type="parTrans" cxnId="{CA373243-0FAA-4DB0-BB9F-69C774B8C493}">
      <dgm:prSet/>
      <dgm:spPr/>
      <dgm:t>
        <a:bodyPr/>
        <a:lstStyle/>
        <a:p>
          <a:endParaRPr lang="en-US"/>
        </a:p>
      </dgm:t>
    </dgm:pt>
    <dgm:pt modelId="{1C959DC0-B6F6-4FFC-82EC-FC44896473CF}" type="sibTrans" cxnId="{CA373243-0FAA-4DB0-BB9F-69C774B8C493}">
      <dgm:prSet/>
      <dgm:spPr/>
      <dgm:t>
        <a:bodyPr/>
        <a:lstStyle/>
        <a:p>
          <a:endParaRPr lang="en-US"/>
        </a:p>
      </dgm:t>
    </dgm:pt>
    <dgm:pt modelId="{CCF70AD9-5087-4A7A-8916-DF9E86BAF32A}">
      <dgm:prSet custT="1"/>
      <dgm:spPr>
        <a:solidFill>
          <a:schemeClr val="lt1">
            <a:hueOff val="0"/>
            <a:satOff val="0"/>
            <a:lumOff val="0"/>
            <a:alpha val="95000"/>
          </a:schemeClr>
        </a:solidFill>
        <a:ln>
          <a:solidFill>
            <a:srgbClr val="013F5E"/>
          </a:solidFill>
        </a:ln>
      </dgm:spPr>
      <dgm:t>
        <a:bodyPr/>
        <a:lstStyle/>
        <a:p>
          <a:r>
            <a:rPr lang="it-IT" sz="1400" b="1" dirty="0" err="1">
              <a:solidFill>
                <a:srgbClr val="F6791C"/>
              </a:solidFill>
            </a:rPr>
            <a:t>Pilot</a:t>
          </a:r>
          <a:endParaRPr lang="it-IT" sz="1400" b="1" dirty="0">
            <a:solidFill>
              <a:srgbClr val="F6791C"/>
            </a:solidFill>
          </a:endParaRPr>
        </a:p>
      </dgm:t>
    </dgm:pt>
    <dgm:pt modelId="{D3F8990E-8D37-4831-90D2-F21471F4B440}" type="parTrans" cxnId="{15140CF8-ADF1-4B61-BBF5-8D8047DB30D4}">
      <dgm:prSet/>
      <dgm:spPr/>
      <dgm:t>
        <a:bodyPr/>
        <a:lstStyle/>
        <a:p>
          <a:endParaRPr lang="en-US"/>
        </a:p>
      </dgm:t>
    </dgm:pt>
    <dgm:pt modelId="{8FB5E3C0-397C-4CEE-9C06-F2A884546B4F}" type="sibTrans" cxnId="{15140CF8-ADF1-4B61-BBF5-8D8047DB30D4}">
      <dgm:prSet/>
      <dgm:spPr/>
      <dgm:t>
        <a:bodyPr/>
        <a:lstStyle/>
        <a:p>
          <a:endParaRPr lang="en-US"/>
        </a:p>
      </dgm:t>
    </dgm:pt>
    <dgm:pt modelId="{59193CD3-32AA-4876-A889-60EECAA4A6DA}" type="pres">
      <dgm:prSet presAssocID="{6F8E1B64-53CD-4430-9996-E643638ABEA2}" presName="Name0" presStyleCnt="0">
        <dgm:presLayoutVars>
          <dgm:dir/>
          <dgm:resizeHandles val="exact"/>
        </dgm:presLayoutVars>
      </dgm:prSet>
      <dgm:spPr/>
    </dgm:pt>
    <dgm:pt modelId="{A39DECCD-11FD-4AD0-B592-7D21914EA2E2}" type="pres">
      <dgm:prSet presAssocID="{8C24EE33-78EA-4C16-8410-8963DFECE1A5}" presName="composite" presStyleCnt="0"/>
      <dgm:spPr/>
    </dgm:pt>
    <dgm:pt modelId="{A1394A1B-04AB-4486-998E-4D841946457B}" type="pres">
      <dgm:prSet presAssocID="{8C24EE33-78EA-4C16-8410-8963DFECE1A5}" presName="bgChev" presStyleLbl="node1" presStyleIdx="0" presStyleCnt="2"/>
      <dgm:spPr>
        <a:solidFill>
          <a:srgbClr val="013F5E"/>
        </a:solidFill>
      </dgm:spPr>
    </dgm:pt>
    <dgm:pt modelId="{6763DFFB-2B90-46DE-8BBF-9F26892A702F}" type="pres">
      <dgm:prSet presAssocID="{8C24EE33-78EA-4C16-8410-8963DFECE1A5}" presName="txNode" presStyleLbl="fgAcc1" presStyleIdx="0" presStyleCnt="2">
        <dgm:presLayoutVars>
          <dgm:bulletEnabled val="1"/>
        </dgm:presLayoutVars>
      </dgm:prSet>
      <dgm:spPr/>
    </dgm:pt>
    <dgm:pt modelId="{796E57FE-D050-4904-9532-30374B50B1C0}" type="pres">
      <dgm:prSet presAssocID="{1C959DC0-B6F6-4FFC-82EC-FC44896473CF}" presName="compositeSpace" presStyleCnt="0"/>
      <dgm:spPr/>
    </dgm:pt>
    <dgm:pt modelId="{34EF035A-ED8C-445D-9B10-8D3435280DBB}" type="pres">
      <dgm:prSet presAssocID="{CCF70AD9-5087-4A7A-8916-DF9E86BAF32A}" presName="composite" presStyleCnt="0"/>
      <dgm:spPr/>
    </dgm:pt>
    <dgm:pt modelId="{0991C43F-1736-4F1D-889C-02A4A8819D2A}" type="pres">
      <dgm:prSet presAssocID="{CCF70AD9-5087-4A7A-8916-DF9E86BAF32A}" presName="bgChev" presStyleLbl="node1" presStyleIdx="1" presStyleCnt="2"/>
      <dgm:spPr>
        <a:solidFill>
          <a:srgbClr val="013F5E"/>
        </a:solidFill>
      </dgm:spPr>
    </dgm:pt>
    <dgm:pt modelId="{24D84A4C-C60E-406D-BFBF-568E874404CD}" type="pres">
      <dgm:prSet presAssocID="{CCF70AD9-5087-4A7A-8916-DF9E86BAF32A}" presName="txNode" presStyleLbl="fgAcc1" presStyleIdx="1" presStyleCnt="2">
        <dgm:presLayoutVars>
          <dgm:bulletEnabled val="1"/>
        </dgm:presLayoutVars>
      </dgm:prSet>
      <dgm:spPr/>
    </dgm:pt>
  </dgm:ptLst>
  <dgm:cxnLst>
    <dgm:cxn modelId="{063A803B-7657-4CE9-9567-8CC1880390E5}" type="presOf" srcId="{6F8E1B64-53CD-4430-9996-E643638ABEA2}" destId="{59193CD3-32AA-4876-A889-60EECAA4A6DA}" srcOrd="0" destOrd="0" presId="urn:microsoft.com/office/officeart/2005/8/layout/chevronAccent+Icon"/>
    <dgm:cxn modelId="{CA373243-0FAA-4DB0-BB9F-69C774B8C493}" srcId="{6F8E1B64-53CD-4430-9996-E643638ABEA2}" destId="{8C24EE33-78EA-4C16-8410-8963DFECE1A5}" srcOrd="0" destOrd="0" parTransId="{11983E7C-0536-4397-A537-73EFF83C25BD}" sibTransId="{1C959DC0-B6F6-4FFC-82EC-FC44896473CF}"/>
    <dgm:cxn modelId="{9BADA259-A932-4E9E-B3AE-A1B0F07C54B2}" type="presOf" srcId="{CCF70AD9-5087-4A7A-8916-DF9E86BAF32A}" destId="{24D84A4C-C60E-406D-BFBF-568E874404CD}" srcOrd="0" destOrd="0" presId="urn:microsoft.com/office/officeart/2005/8/layout/chevronAccent+Icon"/>
    <dgm:cxn modelId="{6AD6B2AF-DEBF-40EF-9871-9A16F0B211EA}" type="presOf" srcId="{8C24EE33-78EA-4C16-8410-8963DFECE1A5}" destId="{6763DFFB-2B90-46DE-8BBF-9F26892A702F}" srcOrd="0" destOrd="0" presId="urn:microsoft.com/office/officeart/2005/8/layout/chevronAccent+Icon"/>
    <dgm:cxn modelId="{15140CF8-ADF1-4B61-BBF5-8D8047DB30D4}" srcId="{6F8E1B64-53CD-4430-9996-E643638ABEA2}" destId="{CCF70AD9-5087-4A7A-8916-DF9E86BAF32A}" srcOrd="1" destOrd="0" parTransId="{D3F8990E-8D37-4831-90D2-F21471F4B440}" sibTransId="{8FB5E3C0-397C-4CEE-9C06-F2A884546B4F}"/>
    <dgm:cxn modelId="{B04E9CA3-837D-412A-823E-FEEB35876EC1}" type="presParOf" srcId="{59193CD3-32AA-4876-A889-60EECAA4A6DA}" destId="{A39DECCD-11FD-4AD0-B592-7D21914EA2E2}" srcOrd="0" destOrd="0" presId="urn:microsoft.com/office/officeart/2005/8/layout/chevronAccent+Icon"/>
    <dgm:cxn modelId="{649DD5A2-0069-4F88-BFC5-FFB5EB6A3710}" type="presParOf" srcId="{A39DECCD-11FD-4AD0-B592-7D21914EA2E2}" destId="{A1394A1B-04AB-4486-998E-4D841946457B}" srcOrd="0" destOrd="0" presId="urn:microsoft.com/office/officeart/2005/8/layout/chevronAccent+Icon"/>
    <dgm:cxn modelId="{1829B942-3EF3-46DB-AC40-BE288A817653}" type="presParOf" srcId="{A39DECCD-11FD-4AD0-B592-7D21914EA2E2}" destId="{6763DFFB-2B90-46DE-8BBF-9F26892A702F}" srcOrd="1" destOrd="0" presId="urn:microsoft.com/office/officeart/2005/8/layout/chevronAccent+Icon"/>
    <dgm:cxn modelId="{CE0CF200-B5DE-456B-AF94-9BBF7408D6EF}" type="presParOf" srcId="{59193CD3-32AA-4876-A889-60EECAA4A6DA}" destId="{796E57FE-D050-4904-9532-30374B50B1C0}" srcOrd="1" destOrd="0" presId="urn:microsoft.com/office/officeart/2005/8/layout/chevronAccent+Icon"/>
    <dgm:cxn modelId="{8BE3CC0F-D276-4528-A853-946501373C0D}" type="presParOf" srcId="{59193CD3-32AA-4876-A889-60EECAA4A6DA}" destId="{34EF035A-ED8C-445D-9B10-8D3435280DBB}" srcOrd="2" destOrd="0" presId="urn:microsoft.com/office/officeart/2005/8/layout/chevronAccent+Icon"/>
    <dgm:cxn modelId="{6DA4E326-94E4-4740-9F81-F4EFF69A1597}" type="presParOf" srcId="{34EF035A-ED8C-445D-9B10-8D3435280DBB}" destId="{0991C43F-1736-4F1D-889C-02A4A8819D2A}" srcOrd="0" destOrd="0" presId="urn:microsoft.com/office/officeart/2005/8/layout/chevronAccent+Icon"/>
    <dgm:cxn modelId="{79E7ACD5-0C51-48F1-BCB3-1CC740C818FA}" type="presParOf" srcId="{34EF035A-ED8C-445D-9B10-8D3435280DBB}" destId="{24D84A4C-C60E-406D-BFBF-568E874404CD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8E1B64-53CD-4430-9996-E643638ABEA2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F70AD9-5087-4A7A-8916-DF9E86BAF32A}">
      <dgm:prSet custT="1"/>
      <dgm:spPr>
        <a:solidFill>
          <a:schemeClr val="lt1">
            <a:hueOff val="0"/>
            <a:satOff val="0"/>
            <a:lumOff val="0"/>
            <a:alpha val="95000"/>
          </a:schemeClr>
        </a:solidFill>
        <a:ln>
          <a:solidFill>
            <a:srgbClr val="013F5E"/>
          </a:solidFill>
        </a:ln>
      </dgm:spPr>
      <dgm:t>
        <a:bodyPr/>
        <a:lstStyle/>
        <a:p>
          <a:r>
            <a:rPr lang="it-IT" sz="1400" b="1" dirty="0" err="1">
              <a:solidFill>
                <a:srgbClr val="F6791C"/>
              </a:solidFill>
            </a:rPr>
            <a:t>Execution</a:t>
          </a:r>
          <a:endParaRPr lang="it-IT" sz="1400" b="1" dirty="0">
            <a:solidFill>
              <a:srgbClr val="F6791C"/>
            </a:solidFill>
          </a:endParaRPr>
        </a:p>
      </dgm:t>
    </dgm:pt>
    <dgm:pt modelId="{8FB5E3C0-397C-4CEE-9C06-F2A884546B4F}" type="sibTrans" cxnId="{15140CF8-ADF1-4B61-BBF5-8D8047DB30D4}">
      <dgm:prSet/>
      <dgm:spPr/>
      <dgm:t>
        <a:bodyPr/>
        <a:lstStyle/>
        <a:p>
          <a:endParaRPr lang="en-US"/>
        </a:p>
      </dgm:t>
    </dgm:pt>
    <dgm:pt modelId="{D3F8990E-8D37-4831-90D2-F21471F4B440}" type="parTrans" cxnId="{15140CF8-ADF1-4B61-BBF5-8D8047DB30D4}">
      <dgm:prSet/>
      <dgm:spPr/>
      <dgm:t>
        <a:bodyPr/>
        <a:lstStyle/>
        <a:p>
          <a:endParaRPr lang="en-US"/>
        </a:p>
      </dgm:t>
    </dgm:pt>
    <dgm:pt modelId="{59193CD3-32AA-4876-A889-60EECAA4A6DA}" type="pres">
      <dgm:prSet presAssocID="{6F8E1B64-53CD-4430-9996-E643638ABEA2}" presName="Name0" presStyleCnt="0">
        <dgm:presLayoutVars>
          <dgm:dir/>
          <dgm:resizeHandles val="exact"/>
        </dgm:presLayoutVars>
      </dgm:prSet>
      <dgm:spPr/>
    </dgm:pt>
    <dgm:pt modelId="{34EF035A-ED8C-445D-9B10-8D3435280DBB}" type="pres">
      <dgm:prSet presAssocID="{CCF70AD9-5087-4A7A-8916-DF9E86BAF32A}" presName="composite" presStyleCnt="0"/>
      <dgm:spPr/>
    </dgm:pt>
    <dgm:pt modelId="{0991C43F-1736-4F1D-889C-02A4A8819D2A}" type="pres">
      <dgm:prSet presAssocID="{CCF70AD9-5087-4A7A-8916-DF9E86BAF32A}" presName="bgChev" presStyleLbl="node1" presStyleIdx="0" presStyleCnt="1" custLinFactNeighborY="-1331"/>
      <dgm:spPr>
        <a:solidFill>
          <a:srgbClr val="013F5E"/>
        </a:solidFill>
      </dgm:spPr>
    </dgm:pt>
    <dgm:pt modelId="{24D84A4C-C60E-406D-BFBF-568E874404CD}" type="pres">
      <dgm:prSet presAssocID="{CCF70AD9-5087-4A7A-8916-DF9E86BAF32A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063A803B-7657-4CE9-9567-8CC1880390E5}" type="presOf" srcId="{6F8E1B64-53CD-4430-9996-E643638ABEA2}" destId="{59193CD3-32AA-4876-A889-60EECAA4A6DA}" srcOrd="0" destOrd="0" presId="urn:microsoft.com/office/officeart/2005/8/layout/chevronAccent+Icon"/>
    <dgm:cxn modelId="{9BADA259-A932-4E9E-B3AE-A1B0F07C54B2}" type="presOf" srcId="{CCF70AD9-5087-4A7A-8916-DF9E86BAF32A}" destId="{24D84A4C-C60E-406D-BFBF-568E874404CD}" srcOrd="0" destOrd="0" presId="urn:microsoft.com/office/officeart/2005/8/layout/chevronAccent+Icon"/>
    <dgm:cxn modelId="{15140CF8-ADF1-4B61-BBF5-8D8047DB30D4}" srcId="{6F8E1B64-53CD-4430-9996-E643638ABEA2}" destId="{CCF70AD9-5087-4A7A-8916-DF9E86BAF32A}" srcOrd="0" destOrd="0" parTransId="{D3F8990E-8D37-4831-90D2-F21471F4B440}" sibTransId="{8FB5E3C0-397C-4CEE-9C06-F2A884546B4F}"/>
    <dgm:cxn modelId="{8BE3CC0F-D276-4528-A853-946501373C0D}" type="presParOf" srcId="{59193CD3-32AA-4876-A889-60EECAA4A6DA}" destId="{34EF035A-ED8C-445D-9B10-8D3435280DBB}" srcOrd="0" destOrd="0" presId="urn:microsoft.com/office/officeart/2005/8/layout/chevronAccent+Icon"/>
    <dgm:cxn modelId="{6DA4E326-94E4-4740-9F81-F4EFF69A1597}" type="presParOf" srcId="{34EF035A-ED8C-445D-9B10-8D3435280DBB}" destId="{0991C43F-1736-4F1D-889C-02A4A8819D2A}" srcOrd="0" destOrd="0" presId="urn:microsoft.com/office/officeart/2005/8/layout/chevronAccent+Icon"/>
    <dgm:cxn modelId="{79E7ACD5-0C51-48F1-BCB3-1CC740C818FA}" type="presParOf" srcId="{34EF035A-ED8C-445D-9B10-8D3435280DBB}" destId="{24D84A4C-C60E-406D-BFBF-568E874404CD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8E1B64-53CD-4430-9996-E643638ABEA2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C4F405-F315-42A7-881C-0AA3F2576A90}">
      <dgm:prSet custT="1"/>
      <dgm:spPr>
        <a:solidFill>
          <a:schemeClr val="lt1">
            <a:hueOff val="0"/>
            <a:satOff val="0"/>
            <a:lumOff val="0"/>
            <a:alpha val="95000"/>
          </a:schemeClr>
        </a:solidFill>
        <a:ln>
          <a:solidFill>
            <a:srgbClr val="013F5E"/>
          </a:solidFill>
        </a:ln>
      </dgm:spPr>
      <dgm:t>
        <a:bodyPr/>
        <a:lstStyle/>
        <a:p>
          <a:r>
            <a:rPr lang="it-IT" sz="1400" b="1" dirty="0">
              <a:solidFill>
                <a:srgbClr val="F6791C"/>
              </a:solidFill>
            </a:rPr>
            <a:t>PR and Marketing</a:t>
          </a:r>
        </a:p>
      </dgm:t>
    </dgm:pt>
    <dgm:pt modelId="{B4DA143D-8834-45D9-A3EC-5FD2411F0C95}" type="parTrans" cxnId="{6172C9BD-4468-4FCC-9BC1-3CA6B218F390}">
      <dgm:prSet/>
      <dgm:spPr/>
      <dgm:t>
        <a:bodyPr/>
        <a:lstStyle/>
        <a:p>
          <a:endParaRPr lang="en-US"/>
        </a:p>
      </dgm:t>
    </dgm:pt>
    <dgm:pt modelId="{8228185C-8796-42C6-8540-8633F3CC72A6}" type="sibTrans" cxnId="{6172C9BD-4468-4FCC-9BC1-3CA6B218F390}">
      <dgm:prSet/>
      <dgm:spPr/>
      <dgm:t>
        <a:bodyPr/>
        <a:lstStyle/>
        <a:p>
          <a:endParaRPr lang="en-US"/>
        </a:p>
      </dgm:t>
    </dgm:pt>
    <dgm:pt modelId="{2DBBBA34-B4EB-4DE5-89AE-E8404BAEEA65}">
      <dgm:prSet custT="1"/>
      <dgm:spPr>
        <a:solidFill>
          <a:schemeClr val="lt1">
            <a:hueOff val="0"/>
            <a:satOff val="0"/>
            <a:lumOff val="0"/>
            <a:alpha val="95000"/>
          </a:schemeClr>
        </a:solidFill>
        <a:ln>
          <a:solidFill>
            <a:srgbClr val="013F5E"/>
          </a:solidFill>
        </a:ln>
      </dgm:spPr>
      <dgm:t>
        <a:bodyPr/>
        <a:lstStyle/>
        <a:p>
          <a:r>
            <a:rPr lang="it-IT" sz="1400" b="1" dirty="0">
              <a:solidFill>
                <a:srgbClr val="F6791C"/>
              </a:solidFill>
            </a:rPr>
            <a:t>Feedback and impact </a:t>
          </a:r>
          <a:r>
            <a:rPr lang="it-IT" sz="1400" b="1" dirty="0" err="1">
              <a:solidFill>
                <a:srgbClr val="F6791C"/>
              </a:solidFill>
            </a:rPr>
            <a:t>measurement</a:t>
          </a:r>
          <a:endParaRPr lang="it-IT" sz="1400" b="1" dirty="0">
            <a:solidFill>
              <a:srgbClr val="F6791C"/>
            </a:solidFill>
          </a:endParaRPr>
        </a:p>
      </dgm:t>
    </dgm:pt>
    <dgm:pt modelId="{AE543EBE-61AE-4960-8873-2418E9D45FF5}" type="parTrans" cxnId="{C1C3C3EF-5B0B-4340-A526-DE87082740F6}">
      <dgm:prSet/>
      <dgm:spPr/>
      <dgm:t>
        <a:bodyPr/>
        <a:lstStyle/>
        <a:p>
          <a:endParaRPr lang="en-US"/>
        </a:p>
      </dgm:t>
    </dgm:pt>
    <dgm:pt modelId="{99B1913F-F6D7-4497-9E86-61D33750BF2D}" type="sibTrans" cxnId="{C1C3C3EF-5B0B-4340-A526-DE87082740F6}">
      <dgm:prSet/>
      <dgm:spPr/>
      <dgm:t>
        <a:bodyPr/>
        <a:lstStyle/>
        <a:p>
          <a:endParaRPr lang="en-US"/>
        </a:p>
      </dgm:t>
    </dgm:pt>
    <dgm:pt modelId="{59193CD3-32AA-4876-A889-60EECAA4A6DA}" type="pres">
      <dgm:prSet presAssocID="{6F8E1B64-53CD-4430-9996-E643638ABEA2}" presName="Name0" presStyleCnt="0">
        <dgm:presLayoutVars>
          <dgm:dir/>
          <dgm:resizeHandles val="exact"/>
        </dgm:presLayoutVars>
      </dgm:prSet>
      <dgm:spPr/>
    </dgm:pt>
    <dgm:pt modelId="{F9478ABA-82BE-4C2C-B35E-65EC07350877}" type="pres">
      <dgm:prSet presAssocID="{00C4F405-F315-42A7-881C-0AA3F2576A90}" presName="composite" presStyleCnt="0"/>
      <dgm:spPr/>
    </dgm:pt>
    <dgm:pt modelId="{ECD55A53-46F6-4DBA-B90A-C38457E476E4}" type="pres">
      <dgm:prSet presAssocID="{00C4F405-F315-42A7-881C-0AA3F2576A90}" presName="bgChev" presStyleLbl="node1" presStyleIdx="0" presStyleCnt="2"/>
      <dgm:spPr>
        <a:solidFill>
          <a:srgbClr val="013F5E"/>
        </a:solidFill>
      </dgm:spPr>
    </dgm:pt>
    <dgm:pt modelId="{6CE37603-E909-458D-8457-6F461360D3BF}" type="pres">
      <dgm:prSet presAssocID="{00C4F405-F315-42A7-881C-0AA3F2576A90}" presName="txNode" presStyleLbl="fgAcc1" presStyleIdx="0" presStyleCnt="2">
        <dgm:presLayoutVars>
          <dgm:bulletEnabled val="1"/>
        </dgm:presLayoutVars>
      </dgm:prSet>
      <dgm:spPr/>
    </dgm:pt>
    <dgm:pt modelId="{8BBB8CE7-6C4E-4C63-8187-73D3ABBD9E0A}" type="pres">
      <dgm:prSet presAssocID="{8228185C-8796-42C6-8540-8633F3CC72A6}" presName="compositeSpace" presStyleCnt="0"/>
      <dgm:spPr/>
    </dgm:pt>
    <dgm:pt modelId="{FA996F2B-7042-42F9-A941-0E88D1CF2A77}" type="pres">
      <dgm:prSet presAssocID="{2DBBBA34-B4EB-4DE5-89AE-E8404BAEEA65}" presName="composite" presStyleCnt="0"/>
      <dgm:spPr/>
    </dgm:pt>
    <dgm:pt modelId="{28A3E1CA-59A5-4F5F-8A96-8BE2B9877B0E}" type="pres">
      <dgm:prSet presAssocID="{2DBBBA34-B4EB-4DE5-89AE-E8404BAEEA65}" presName="bgChev" presStyleLbl="node1" presStyleIdx="1" presStyleCnt="2"/>
      <dgm:spPr>
        <a:solidFill>
          <a:srgbClr val="013F5E"/>
        </a:solidFill>
      </dgm:spPr>
    </dgm:pt>
    <dgm:pt modelId="{9F87E473-060D-49F1-9C68-8F3C1CA96B55}" type="pres">
      <dgm:prSet presAssocID="{2DBBBA34-B4EB-4DE5-89AE-E8404BAEEA65}" presName="txNode" presStyleLbl="fgAcc1" presStyleIdx="1" presStyleCnt="2">
        <dgm:presLayoutVars>
          <dgm:bulletEnabled val="1"/>
        </dgm:presLayoutVars>
      </dgm:prSet>
      <dgm:spPr/>
    </dgm:pt>
  </dgm:ptLst>
  <dgm:cxnLst>
    <dgm:cxn modelId="{063A803B-7657-4CE9-9567-8CC1880390E5}" type="presOf" srcId="{6F8E1B64-53CD-4430-9996-E643638ABEA2}" destId="{59193CD3-32AA-4876-A889-60EECAA4A6DA}" srcOrd="0" destOrd="0" presId="urn:microsoft.com/office/officeart/2005/8/layout/chevronAccent+Icon"/>
    <dgm:cxn modelId="{73F2A943-3F84-4E4C-9BE4-36AF066BDD79}" type="presOf" srcId="{2DBBBA34-B4EB-4DE5-89AE-E8404BAEEA65}" destId="{9F87E473-060D-49F1-9C68-8F3C1CA96B55}" srcOrd="0" destOrd="0" presId="urn:microsoft.com/office/officeart/2005/8/layout/chevronAccent+Icon"/>
    <dgm:cxn modelId="{6172C9BD-4468-4FCC-9BC1-3CA6B218F390}" srcId="{6F8E1B64-53CD-4430-9996-E643638ABEA2}" destId="{00C4F405-F315-42A7-881C-0AA3F2576A90}" srcOrd="0" destOrd="0" parTransId="{B4DA143D-8834-45D9-A3EC-5FD2411F0C95}" sibTransId="{8228185C-8796-42C6-8540-8633F3CC72A6}"/>
    <dgm:cxn modelId="{C1C3C3EF-5B0B-4340-A526-DE87082740F6}" srcId="{6F8E1B64-53CD-4430-9996-E643638ABEA2}" destId="{2DBBBA34-B4EB-4DE5-89AE-E8404BAEEA65}" srcOrd="1" destOrd="0" parTransId="{AE543EBE-61AE-4960-8873-2418E9D45FF5}" sibTransId="{99B1913F-F6D7-4497-9E86-61D33750BF2D}"/>
    <dgm:cxn modelId="{A6F3BAFD-D30A-4612-8F4F-14488EB9EB47}" type="presOf" srcId="{00C4F405-F315-42A7-881C-0AA3F2576A90}" destId="{6CE37603-E909-458D-8457-6F461360D3BF}" srcOrd="0" destOrd="0" presId="urn:microsoft.com/office/officeart/2005/8/layout/chevronAccent+Icon"/>
    <dgm:cxn modelId="{ABF23B1C-7CB6-47A1-BF68-A1D389BA96C0}" type="presParOf" srcId="{59193CD3-32AA-4876-A889-60EECAA4A6DA}" destId="{F9478ABA-82BE-4C2C-B35E-65EC07350877}" srcOrd="0" destOrd="0" presId="urn:microsoft.com/office/officeart/2005/8/layout/chevronAccent+Icon"/>
    <dgm:cxn modelId="{E6CB74E4-26DF-4B70-8962-8E6E69F722D7}" type="presParOf" srcId="{F9478ABA-82BE-4C2C-B35E-65EC07350877}" destId="{ECD55A53-46F6-4DBA-B90A-C38457E476E4}" srcOrd="0" destOrd="0" presId="urn:microsoft.com/office/officeart/2005/8/layout/chevronAccent+Icon"/>
    <dgm:cxn modelId="{06CB9246-546C-4508-AB37-48AE495B2A0A}" type="presParOf" srcId="{F9478ABA-82BE-4C2C-B35E-65EC07350877}" destId="{6CE37603-E909-458D-8457-6F461360D3BF}" srcOrd="1" destOrd="0" presId="urn:microsoft.com/office/officeart/2005/8/layout/chevronAccent+Icon"/>
    <dgm:cxn modelId="{13BE15DD-10B4-4647-99EC-9D04679D2103}" type="presParOf" srcId="{59193CD3-32AA-4876-A889-60EECAA4A6DA}" destId="{8BBB8CE7-6C4E-4C63-8187-73D3ABBD9E0A}" srcOrd="1" destOrd="0" presId="urn:microsoft.com/office/officeart/2005/8/layout/chevronAccent+Icon"/>
    <dgm:cxn modelId="{CAFBF19A-74DB-459B-A2D3-ADAE47277CB6}" type="presParOf" srcId="{59193CD3-32AA-4876-A889-60EECAA4A6DA}" destId="{FA996F2B-7042-42F9-A941-0E88D1CF2A77}" srcOrd="2" destOrd="0" presId="urn:microsoft.com/office/officeart/2005/8/layout/chevronAccent+Icon"/>
    <dgm:cxn modelId="{1A5CA474-7798-4C11-9A0E-34843FB4DDA1}" type="presParOf" srcId="{FA996F2B-7042-42F9-A941-0E88D1CF2A77}" destId="{28A3E1CA-59A5-4F5F-8A96-8BE2B9877B0E}" srcOrd="0" destOrd="0" presId="urn:microsoft.com/office/officeart/2005/8/layout/chevronAccent+Icon"/>
    <dgm:cxn modelId="{7B038F9A-99DF-475D-9BB5-8043FC580A21}" type="presParOf" srcId="{FA996F2B-7042-42F9-A941-0E88D1CF2A77}" destId="{9F87E473-060D-49F1-9C68-8F3C1CA96B5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DA39A-B88F-4066-B6EE-991B4B16D38C}">
      <dsp:nvSpPr>
        <dsp:cNvPr id="0" name=""/>
        <dsp:cNvSpPr/>
      </dsp:nvSpPr>
      <dsp:spPr>
        <a:xfrm>
          <a:off x="1503" y="0"/>
          <a:ext cx="1562036" cy="550987"/>
        </a:xfrm>
        <a:prstGeom prst="chevron">
          <a:avLst>
            <a:gd name="adj" fmla="val 40000"/>
          </a:avLst>
        </a:prstGeom>
        <a:solidFill>
          <a:srgbClr val="013F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810B2-33F2-4547-B04F-AF06529AC094}">
      <dsp:nvSpPr>
        <dsp:cNvPr id="0" name=""/>
        <dsp:cNvSpPr/>
      </dsp:nvSpPr>
      <dsp:spPr>
        <a:xfrm>
          <a:off x="418046" y="137746"/>
          <a:ext cx="1319053" cy="550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5000"/>
          </a:schemeClr>
        </a:solidFill>
        <a:ln w="12700" cap="flat" cmpd="sng" algn="ctr">
          <a:solidFill>
            <a:srgbClr val="013F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 err="1">
              <a:solidFill>
                <a:srgbClr val="F6791C"/>
              </a:solidFill>
            </a:rPr>
            <a:t>Nominations</a:t>
          </a:r>
          <a:endParaRPr lang="it-IT" sz="1400" b="1" kern="1200" dirty="0">
            <a:solidFill>
              <a:srgbClr val="F6791C"/>
            </a:solidFill>
          </a:endParaRPr>
        </a:p>
      </dsp:txBody>
      <dsp:txXfrm>
        <a:off x="434184" y="153884"/>
        <a:ext cx="1286777" cy="518711"/>
      </dsp:txXfrm>
    </dsp:sp>
    <dsp:sp modelId="{9356B09A-7B26-41C6-83A0-B29222581429}">
      <dsp:nvSpPr>
        <dsp:cNvPr id="0" name=""/>
        <dsp:cNvSpPr/>
      </dsp:nvSpPr>
      <dsp:spPr>
        <a:xfrm>
          <a:off x="1785696" y="0"/>
          <a:ext cx="1562036" cy="550987"/>
        </a:xfrm>
        <a:prstGeom prst="chevron">
          <a:avLst>
            <a:gd name="adj" fmla="val 40000"/>
          </a:avLst>
        </a:prstGeom>
        <a:solidFill>
          <a:srgbClr val="013F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1BA6D-71BC-41B1-9C53-9A02F1B50CD1}">
      <dsp:nvSpPr>
        <dsp:cNvPr id="0" name=""/>
        <dsp:cNvSpPr/>
      </dsp:nvSpPr>
      <dsp:spPr>
        <a:xfrm>
          <a:off x="2202239" y="137746"/>
          <a:ext cx="1319053" cy="550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5000"/>
          </a:schemeClr>
        </a:solidFill>
        <a:ln w="12700" cap="flat" cmpd="sng" algn="ctr">
          <a:solidFill>
            <a:srgbClr val="013F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 err="1">
              <a:solidFill>
                <a:srgbClr val="F6791C"/>
              </a:solidFill>
            </a:rPr>
            <a:t>Selection</a:t>
          </a:r>
          <a:r>
            <a:rPr lang="it-IT" sz="1400" b="1" kern="1200" dirty="0">
              <a:solidFill>
                <a:srgbClr val="F6791C"/>
              </a:solidFill>
            </a:rPr>
            <a:t> </a:t>
          </a:r>
          <a:r>
            <a:rPr lang="it-IT" sz="1400" b="1" kern="1200" dirty="0" err="1">
              <a:solidFill>
                <a:srgbClr val="F6791C"/>
              </a:solidFill>
            </a:rPr>
            <a:t>process</a:t>
          </a:r>
          <a:endParaRPr lang="it-IT" sz="1400" b="1" kern="1200" dirty="0">
            <a:solidFill>
              <a:srgbClr val="F6791C"/>
            </a:solidFill>
          </a:endParaRPr>
        </a:p>
      </dsp:txBody>
      <dsp:txXfrm>
        <a:off x="2218377" y="153884"/>
        <a:ext cx="1286777" cy="518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94A1B-04AB-4486-998E-4D841946457B}">
      <dsp:nvSpPr>
        <dsp:cNvPr id="0" name=""/>
        <dsp:cNvSpPr/>
      </dsp:nvSpPr>
      <dsp:spPr>
        <a:xfrm>
          <a:off x="1712" y="0"/>
          <a:ext cx="1778989" cy="587840"/>
        </a:xfrm>
        <a:prstGeom prst="chevron">
          <a:avLst>
            <a:gd name="adj" fmla="val 40000"/>
          </a:avLst>
        </a:prstGeom>
        <a:solidFill>
          <a:srgbClr val="013F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3DFFB-2B90-46DE-8BBF-9F26892A702F}">
      <dsp:nvSpPr>
        <dsp:cNvPr id="0" name=""/>
        <dsp:cNvSpPr/>
      </dsp:nvSpPr>
      <dsp:spPr>
        <a:xfrm>
          <a:off x="476109" y="146960"/>
          <a:ext cx="1502257" cy="587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5000"/>
          </a:schemeClr>
        </a:solidFill>
        <a:ln w="12700" cap="flat" cmpd="sng" algn="ctr">
          <a:solidFill>
            <a:srgbClr val="013F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 err="1">
              <a:solidFill>
                <a:srgbClr val="F6791C"/>
              </a:solidFill>
            </a:rPr>
            <a:t>Scoping</a:t>
          </a:r>
          <a:r>
            <a:rPr lang="it-IT" sz="1400" b="1" kern="1200" dirty="0">
              <a:solidFill>
                <a:srgbClr val="F6791C"/>
              </a:solidFill>
            </a:rPr>
            <a:t> of</a:t>
          </a:r>
          <a:br>
            <a:rPr lang="it-IT" sz="1400" b="1" kern="1200" dirty="0">
              <a:solidFill>
                <a:srgbClr val="F6791C"/>
              </a:solidFill>
            </a:rPr>
          </a:br>
          <a:r>
            <a:rPr lang="it-IT" sz="1400" b="1" kern="1200" dirty="0" err="1">
              <a:solidFill>
                <a:srgbClr val="F6791C"/>
              </a:solidFill>
            </a:rPr>
            <a:t>each</a:t>
          </a:r>
          <a:r>
            <a:rPr lang="it-IT" sz="1400" b="1" kern="1200" dirty="0">
              <a:solidFill>
                <a:srgbClr val="F6791C"/>
              </a:solidFill>
            </a:rPr>
            <a:t> </a:t>
          </a:r>
          <a:r>
            <a:rPr lang="it-IT" sz="1400" b="1" kern="1200" dirty="0" err="1">
              <a:solidFill>
                <a:srgbClr val="F6791C"/>
              </a:solidFill>
            </a:rPr>
            <a:t>module</a:t>
          </a:r>
          <a:endParaRPr lang="it-IT" sz="1400" b="1" kern="1200" dirty="0">
            <a:solidFill>
              <a:srgbClr val="F6791C"/>
            </a:solidFill>
          </a:endParaRPr>
        </a:p>
      </dsp:txBody>
      <dsp:txXfrm>
        <a:off x="493326" y="164177"/>
        <a:ext cx="1467823" cy="553406"/>
      </dsp:txXfrm>
    </dsp:sp>
    <dsp:sp modelId="{0991C43F-1736-4F1D-889C-02A4A8819D2A}">
      <dsp:nvSpPr>
        <dsp:cNvPr id="0" name=""/>
        <dsp:cNvSpPr/>
      </dsp:nvSpPr>
      <dsp:spPr>
        <a:xfrm>
          <a:off x="2033713" y="0"/>
          <a:ext cx="1778989" cy="587840"/>
        </a:xfrm>
        <a:prstGeom prst="chevron">
          <a:avLst>
            <a:gd name="adj" fmla="val 40000"/>
          </a:avLst>
        </a:prstGeom>
        <a:solidFill>
          <a:srgbClr val="013F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84A4C-C60E-406D-BFBF-568E874404CD}">
      <dsp:nvSpPr>
        <dsp:cNvPr id="0" name=""/>
        <dsp:cNvSpPr/>
      </dsp:nvSpPr>
      <dsp:spPr>
        <a:xfrm>
          <a:off x="2508110" y="146960"/>
          <a:ext cx="1502257" cy="587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5000"/>
          </a:schemeClr>
        </a:solidFill>
        <a:ln w="12700" cap="flat" cmpd="sng" algn="ctr">
          <a:solidFill>
            <a:srgbClr val="013F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 err="1">
              <a:solidFill>
                <a:srgbClr val="F6791C"/>
              </a:solidFill>
            </a:rPr>
            <a:t>Pilot</a:t>
          </a:r>
          <a:endParaRPr lang="it-IT" sz="1400" b="1" kern="1200" dirty="0">
            <a:solidFill>
              <a:srgbClr val="F6791C"/>
            </a:solidFill>
          </a:endParaRPr>
        </a:p>
      </dsp:txBody>
      <dsp:txXfrm>
        <a:off x="2525327" y="164177"/>
        <a:ext cx="1467823" cy="553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1C43F-1736-4F1D-889C-02A4A8819D2A}">
      <dsp:nvSpPr>
        <dsp:cNvPr id="0" name=""/>
        <dsp:cNvSpPr/>
      </dsp:nvSpPr>
      <dsp:spPr>
        <a:xfrm>
          <a:off x="972" y="0"/>
          <a:ext cx="1789947" cy="602794"/>
        </a:xfrm>
        <a:prstGeom prst="chevron">
          <a:avLst>
            <a:gd name="adj" fmla="val 40000"/>
          </a:avLst>
        </a:prstGeom>
        <a:solidFill>
          <a:srgbClr val="013F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84A4C-C60E-406D-BFBF-568E874404CD}">
      <dsp:nvSpPr>
        <dsp:cNvPr id="0" name=""/>
        <dsp:cNvSpPr/>
      </dsp:nvSpPr>
      <dsp:spPr>
        <a:xfrm>
          <a:off x="478291" y="150698"/>
          <a:ext cx="1511511" cy="6027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5000"/>
          </a:schemeClr>
        </a:solidFill>
        <a:ln w="12700" cap="flat" cmpd="sng" algn="ctr">
          <a:solidFill>
            <a:srgbClr val="013F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 err="1">
              <a:solidFill>
                <a:srgbClr val="F6791C"/>
              </a:solidFill>
            </a:rPr>
            <a:t>Execution</a:t>
          </a:r>
          <a:endParaRPr lang="it-IT" sz="1400" b="1" kern="1200" dirty="0">
            <a:solidFill>
              <a:srgbClr val="F6791C"/>
            </a:solidFill>
          </a:endParaRPr>
        </a:p>
      </dsp:txBody>
      <dsp:txXfrm>
        <a:off x="495946" y="168353"/>
        <a:ext cx="1476201" cy="5674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55A53-46F6-4DBA-B90A-C38457E476E4}">
      <dsp:nvSpPr>
        <dsp:cNvPr id="0" name=""/>
        <dsp:cNvSpPr/>
      </dsp:nvSpPr>
      <dsp:spPr>
        <a:xfrm>
          <a:off x="1955" y="0"/>
          <a:ext cx="2031507" cy="583391"/>
        </a:xfrm>
        <a:prstGeom prst="chevron">
          <a:avLst>
            <a:gd name="adj" fmla="val 40000"/>
          </a:avLst>
        </a:prstGeom>
        <a:solidFill>
          <a:srgbClr val="013F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37603-E909-458D-8457-6F461360D3BF}">
      <dsp:nvSpPr>
        <dsp:cNvPr id="0" name=""/>
        <dsp:cNvSpPr/>
      </dsp:nvSpPr>
      <dsp:spPr>
        <a:xfrm>
          <a:off x="543690" y="145847"/>
          <a:ext cx="1715495" cy="5833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5000"/>
          </a:schemeClr>
        </a:solidFill>
        <a:ln w="12700" cap="flat" cmpd="sng" algn="ctr">
          <a:solidFill>
            <a:srgbClr val="013F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F6791C"/>
              </a:solidFill>
            </a:rPr>
            <a:t>PR and Marketing</a:t>
          </a:r>
        </a:p>
      </dsp:txBody>
      <dsp:txXfrm>
        <a:off x="560777" y="162934"/>
        <a:ext cx="1681321" cy="549217"/>
      </dsp:txXfrm>
    </dsp:sp>
    <dsp:sp modelId="{28A3E1CA-59A5-4F5F-8A96-8BE2B9877B0E}">
      <dsp:nvSpPr>
        <dsp:cNvPr id="0" name=""/>
        <dsp:cNvSpPr/>
      </dsp:nvSpPr>
      <dsp:spPr>
        <a:xfrm>
          <a:off x="2322388" y="0"/>
          <a:ext cx="2031507" cy="583391"/>
        </a:xfrm>
        <a:prstGeom prst="chevron">
          <a:avLst>
            <a:gd name="adj" fmla="val 40000"/>
          </a:avLst>
        </a:prstGeom>
        <a:solidFill>
          <a:srgbClr val="013F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7E473-060D-49F1-9C68-8F3C1CA96B55}">
      <dsp:nvSpPr>
        <dsp:cNvPr id="0" name=""/>
        <dsp:cNvSpPr/>
      </dsp:nvSpPr>
      <dsp:spPr>
        <a:xfrm>
          <a:off x="2864124" y="145847"/>
          <a:ext cx="1715495" cy="5833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5000"/>
          </a:schemeClr>
        </a:solidFill>
        <a:ln w="12700" cap="flat" cmpd="sng" algn="ctr">
          <a:solidFill>
            <a:srgbClr val="013F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F6791C"/>
              </a:solidFill>
            </a:rPr>
            <a:t>Feedback and impact </a:t>
          </a:r>
          <a:r>
            <a:rPr lang="it-IT" sz="1400" b="1" kern="1200" dirty="0" err="1">
              <a:solidFill>
                <a:srgbClr val="F6791C"/>
              </a:solidFill>
            </a:rPr>
            <a:t>measurement</a:t>
          </a:r>
          <a:endParaRPr lang="it-IT" sz="1400" b="1" kern="1200" dirty="0">
            <a:solidFill>
              <a:srgbClr val="F6791C"/>
            </a:solidFill>
          </a:endParaRPr>
        </a:p>
      </dsp:txBody>
      <dsp:txXfrm>
        <a:off x="2881211" y="162934"/>
        <a:ext cx="1681321" cy="549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>
                <a:solidFill>
                  <a:srgbClr val="003F5E"/>
                </a:solidFill>
              </a:rPr>
              <a:t>Authentication and Authorisation for Research and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003F5D"/>
                </a:solidFill>
              </a:rPr>
              <a:t>Style</a:t>
            </a:r>
            <a:r>
              <a:rPr lang="en-GB" sz="1800" b="1" baseline="0" dirty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>
                <a:solidFill>
                  <a:srgbClr val="ED1556"/>
                </a:solidFill>
              </a:rPr>
              <a:t> </a:t>
            </a:r>
            <a:r>
              <a:rPr lang="en-GB" sz="1800" baseline="0" dirty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>
                <a:solidFill>
                  <a:srgbClr val="F6791C"/>
                </a:solidFill>
              </a:rPr>
              <a:t>Any</a:t>
            </a:r>
            <a:r>
              <a:rPr lang="en-GB" sz="4400" baseline="0" dirty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91782" y="6289305"/>
            <a:ext cx="5747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</a:t>
            </a:r>
            <a:r>
              <a:rPr lang="is-IS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730941 </a:t>
            </a:r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(AARC2).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https://aarc-project.eu</a:t>
            </a: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Andrea Biancini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AARC2 Second Meeting, Amsterdam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dirty="0"/>
              <a:t>(AARC2.AHM)</a:t>
            </a:r>
            <a:r>
              <a:rPr lang="it-IT" sz="2000" baseline="30000" dirty="0"/>
              <a:t>2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Updates on Training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November, 21</a:t>
            </a:r>
            <a:r>
              <a:rPr lang="en-GB" baseline="30000" dirty="0"/>
              <a:t>st</a:t>
            </a:r>
            <a:r>
              <a:rPr lang="en-GB" dirty="0"/>
              <a:t> 2017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/>
              <a:t>NA2 WP leader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Reti</a:t>
            </a:r>
            <a:r>
              <a:rPr lang="en-GB" dirty="0"/>
              <a:t> </a:t>
            </a:r>
            <a:r>
              <a:rPr lang="en-GB" dirty="0" err="1"/>
              <a:t>SpA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93D792-4A6B-46AE-BEFC-7E6E3B333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37" y="4708229"/>
            <a:ext cx="946484" cy="53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7448214" cy="4737633"/>
          </a:xfrm>
        </p:spPr>
        <p:txBody>
          <a:bodyPr>
            <a:normAutofit lnSpcReduction="10000"/>
          </a:bodyPr>
          <a:lstStyle/>
          <a:p>
            <a:pPr marL="269875" indent="-269875" fontAlgn="base">
              <a:buFont typeface="Wingdings" panose="05000000000000000000" pitchFamily="2" charset="2"/>
              <a:buChar char="ü"/>
            </a:pPr>
            <a:r>
              <a:rPr lang="en-US" dirty="0"/>
              <a:t>Setting up a Service Provider </a:t>
            </a:r>
            <a:r>
              <a:rPr lang="it-IT" dirty="0"/>
              <a:t>(</a:t>
            </a:r>
            <a:r>
              <a:rPr lang="it-IT" dirty="0" err="1"/>
              <a:t>Relying</a:t>
            </a:r>
            <a:r>
              <a:rPr lang="it-IT" dirty="0"/>
              <a:t> Party/OIDC Client)</a:t>
            </a:r>
            <a:endParaRPr lang="en-US" dirty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Shibboleth SP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 err="1"/>
              <a:t>SimpleSAMLphp</a:t>
            </a:r>
            <a:r>
              <a:rPr lang="en-US" dirty="0"/>
              <a:t> SP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OIDC Client</a:t>
            </a:r>
          </a:p>
          <a:p>
            <a:pPr marL="269875" indent="-269875" fontAlgn="base">
              <a:buFont typeface="Wingdings" panose="05000000000000000000" pitchFamily="2" charset="2"/>
              <a:buChar char="ü"/>
            </a:pPr>
            <a:r>
              <a:rPr lang="en-US" dirty="0"/>
              <a:t>Recommendations for setting up a Discovery Service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Introduction on different solutions, when to use which (EDS, CDS, not necessary when using a proxy, new solutions for </a:t>
            </a:r>
            <a:r>
              <a:rPr lang="en-US" dirty="0" err="1"/>
              <a:t>centralised</a:t>
            </a:r>
            <a:r>
              <a:rPr lang="en-US" dirty="0"/>
              <a:t> discovery services)</a:t>
            </a:r>
          </a:p>
          <a:p>
            <a:pPr marL="269875" indent="-269875" fontAlgn="base">
              <a:buFont typeface="Wingdings" panose="05000000000000000000" pitchFamily="2" charset="2"/>
              <a:buChar char="ü"/>
            </a:pPr>
            <a:r>
              <a:rPr lang="en-US" dirty="0" err="1"/>
              <a:t>Analysing</a:t>
            </a:r>
            <a:r>
              <a:rPr lang="en-US" dirty="0"/>
              <a:t> your authentication sources to design user-friendly authentication processes</a:t>
            </a:r>
          </a:p>
          <a:p>
            <a:pPr marL="269875" indent="-269875" fontAlgn="base">
              <a:buFont typeface="Wingdings" panose="05000000000000000000" pitchFamily="2" charset="2"/>
              <a:buChar char="ü"/>
            </a:pPr>
            <a:r>
              <a:rPr lang="en-US" dirty="0"/>
              <a:t>Planning which user information (attributes) your SP requires to work properly 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What information Identity Providers can relay to your SP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Requiring only the attributes you really need: attributes best practices, tips and examples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Attribute aggregation (at the SP level)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Cookbook for Service Providers, next steps</a:t>
            </a:r>
            <a:br>
              <a:rPr lang="en-GB" dirty="0"/>
            </a:br>
            <a:r>
              <a:rPr lang="en-GB" sz="2000" b="0" i="1" dirty="0">
                <a:solidFill>
                  <a:srgbClr val="F6791C"/>
                </a:solidFill>
              </a:rPr>
              <a:t>Advanced Technical Training (1/2)</a:t>
            </a:r>
            <a:endParaRPr lang="en-GB" b="0" i="1" dirty="0">
              <a:solidFill>
                <a:srgbClr val="F6791C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63A2BB-3EC0-4E5B-A603-3DF41CD4CECA}"/>
              </a:ext>
            </a:extLst>
          </p:cNvPr>
          <p:cNvGrpSpPr/>
          <p:nvPr/>
        </p:nvGrpSpPr>
        <p:grpSpPr>
          <a:xfrm>
            <a:off x="8005010" y="1400212"/>
            <a:ext cx="3797823" cy="4877471"/>
            <a:chOff x="8005010" y="1400212"/>
            <a:chExt cx="3797823" cy="4877471"/>
          </a:xfrm>
        </p:grpSpPr>
        <p:sp>
          <p:nvSpPr>
            <p:cNvPr id="6" name="Content Placeholder 1">
              <a:extLst>
                <a:ext uri="{FF2B5EF4-FFF2-40B4-BE49-F238E27FC236}">
                  <a16:creationId xmlns:a16="http://schemas.microsoft.com/office/drawing/2014/main" id="{2A6320B4-2320-48D4-A8D6-53955C85D183}"/>
                </a:ext>
              </a:extLst>
            </p:cNvPr>
            <p:cNvSpPr txBox="1">
              <a:spLocks/>
            </p:cNvSpPr>
            <p:nvPr/>
          </p:nvSpPr>
          <p:spPr>
            <a:xfrm>
              <a:off x="8117305" y="1400212"/>
              <a:ext cx="3685528" cy="473763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3F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buNone/>
              </a:pPr>
              <a:r>
                <a:rPr lang="en-US" sz="1600" dirty="0">
                  <a:solidFill>
                    <a:srgbClr val="F57B20"/>
                  </a:solidFill>
                </a:rPr>
                <a:t>Setting up a SAML SP</a:t>
              </a:r>
              <a:br>
                <a:rPr lang="en-US" sz="1400" dirty="0">
                  <a:solidFill>
                    <a:srgbClr val="F57B20"/>
                  </a:solidFill>
                </a:rPr>
              </a:br>
              <a:r>
                <a:rPr lang="en-US" sz="1400" i="1" dirty="0">
                  <a:solidFill>
                    <a:schemeClr val="tx1"/>
                  </a:solidFill>
                </a:rPr>
                <a:t>Reviewing existing material and integrating. Create "scoping" and execute course testing to verify interest in the training (Marco).</a:t>
              </a:r>
            </a:p>
            <a:p>
              <a:pPr marL="0" indent="0" fontAlgn="base">
                <a:buNone/>
              </a:pPr>
              <a:r>
                <a:rPr lang="en-US" sz="1600" dirty="0">
                  <a:solidFill>
                    <a:srgbClr val="F57B20"/>
                  </a:solidFill>
                </a:rPr>
                <a:t>Setting up a OIDC RP</a:t>
              </a:r>
            </a:p>
            <a:p>
              <a:pPr marL="0" indent="0" fontAlgn="base">
                <a:buNone/>
              </a:pPr>
              <a:r>
                <a:rPr lang="en-US" sz="1400" i="1" dirty="0">
                  <a:solidFill>
                    <a:schemeClr val="tx1"/>
                  </a:solidFill>
                </a:rPr>
                <a:t>Upload of existing reviewed material on AARC2 website. Develop a Moodle module with GN4. Create "scoping" and execute course testing to verify interest in the training (Andrea).</a:t>
              </a:r>
            </a:p>
            <a:p>
              <a:pPr marL="0" indent="0" fontAlgn="base">
                <a:buNone/>
              </a:pPr>
              <a:r>
                <a:rPr lang="en-US" sz="1600" dirty="0">
                  <a:solidFill>
                    <a:srgbClr val="F57B20"/>
                  </a:solidFill>
                </a:rPr>
                <a:t>Recommendations for setting up a Discovery Service</a:t>
              </a:r>
            </a:p>
            <a:p>
              <a:pPr marL="0" indent="0" fontAlgn="base">
                <a:buNone/>
              </a:pPr>
              <a:r>
                <a:rPr lang="en-US" sz="1400" i="1" dirty="0">
                  <a:solidFill>
                    <a:schemeClr val="tx1"/>
                  </a:solidFill>
                </a:rPr>
                <a:t>Create "scoping" and execute course testing to verify interest in the training (David).</a:t>
              </a:r>
            </a:p>
            <a:p>
              <a:pPr marL="0" indent="0" fontAlgn="base">
                <a:buNone/>
              </a:pPr>
              <a:r>
                <a:rPr lang="en-US" sz="1600" dirty="0">
                  <a:solidFill>
                    <a:srgbClr val="F57B20"/>
                  </a:solidFill>
                </a:rPr>
                <a:t>User-friendly authentication processes</a:t>
              </a:r>
            </a:p>
            <a:p>
              <a:pPr marL="0" indent="0" fontAlgn="base">
                <a:buNone/>
              </a:pPr>
              <a:r>
                <a:rPr lang="en-US" sz="1400" i="1" dirty="0">
                  <a:solidFill>
                    <a:schemeClr val="tx1"/>
                  </a:solidFill>
                </a:rPr>
                <a:t>Link to REFEDS best practices. Create "scoping" and execute course testing to verify interest in the training (Andrea).</a:t>
              </a:r>
              <a:endParaRPr lang="en-US" sz="1400" dirty="0">
                <a:solidFill>
                  <a:srgbClr val="F57B20"/>
                </a:solidFill>
              </a:endParaRPr>
            </a:p>
            <a:p>
              <a:pPr marL="0" indent="0" fontAlgn="base">
                <a:buNone/>
              </a:pPr>
              <a:r>
                <a:rPr lang="en-US" sz="1600" dirty="0">
                  <a:solidFill>
                    <a:srgbClr val="F57B20"/>
                  </a:solidFill>
                </a:rPr>
                <a:t>Attribute and claims</a:t>
              </a:r>
            </a:p>
            <a:p>
              <a:pPr marL="0" indent="0" fontAlgn="base">
                <a:buNone/>
              </a:pPr>
              <a:r>
                <a:rPr lang="en-US" sz="1400" i="1" dirty="0">
                  <a:solidFill>
                    <a:schemeClr val="tx1"/>
                  </a:solidFill>
                </a:rPr>
                <a:t>Create "scoping" and execute course testing to verify interest in the training (David).</a:t>
              </a:r>
              <a:endParaRPr lang="en-US" sz="1400" dirty="0">
                <a:solidFill>
                  <a:srgbClr val="F57B20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FD3C4AB-BFA4-4B88-B930-815B1209147C}"/>
                </a:ext>
              </a:extLst>
            </p:cNvPr>
            <p:cNvCxnSpPr/>
            <p:nvPr/>
          </p:nvCxnSpPr>
          <p:spPr>
            <a:xfrm>
              <a:off x="8005010" y="1451811"/>
              <a:ext cx="0" cy="4825872"/>
            </a:xfrm>
            <a:prstGeom prst="line">
              <a:avLst/>
            </a:prstGeom>
            <a:ln>
              <a:solidFill>
                <a:srgbClr val="013F5E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269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7616656" cy="4737633"/>
          </a:xfrm>
        </p:spPr>
        <p:txBody>
          <a:bodyPr>
            <a:normAutofit/>
          </a:bodyPr>
          <a:lstStyle/>
          <a:p>
            <a:pPr marL="269875" indent="-269875" fontAlgn="base">
              <a:buFont typeface="Wingdings" panose="05000000000000000000" pitchFamily="2" charset="2"/>
              <a:buChar char="ü"/>
            </a:pPr>
            <a:r>
              <a:rPr lang="en-US" dirty="0"/>
              <a:t>Best practices for managing authorization from the SP point of view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how to profile access based on Affiliation, Entitlement, Assurance, Other attributes or Advanced (XACML)</a:t>
            </a:r>
          </a:p>
          <a:p>
            <a:pPr marL="269875" indent="-269875" fontAlgn="base">
              <a:buFont typeface="Wingdings" panose="05000000000000000000" pitchFamily="2" charset="2"/>
              <a:buChar char="ü"/>
            </a:pPr>
            <a:r>
              <a:rPr lang="en-US" dirty="0"/>
              <a:t>Account linking: benefits and best practices/tips</a:t>
            </a:r>
          </a:p>
          <a:p>
            <a:pPr marL="269875" indent="-269875" fontAlgn="base">
              <a:buFont typeface="Wingdings" panose="05000000000000000000" pitchFamily="2" charset="2"/>
              <a:buChar char="ü"/>
            </a:pPr>
            <a:r>
              <a:rPr lang="en-US" dirty="0"/>
              <a:t>Activating and managing the step-up authentication</a:t>
            </a:r>
          </a:p>
          <a:p>
            <a:pPr marL="269875" indent="-269875" fontAlgn="base">
              <a:buFont typeface="Wingdings" panose="05000000000000000000" pitchFamily="2" charset="2"/>
              <a:buChar char="ü"/>
            </a:pPr>
            <a:r>
              <a:rPr lang="en-US" dirty="0"/>
              <a:t>What is an </a:t>
            </a:r>
            <a:r>
              <a:rPr lang="en-US" dirty="0" err="1"/>
              <a:t>IdP</a:t>
            </a:r>
            <a:r>
              <a:rPr lang="en-US" dirty="0"/>
              <a:t>/SP proxy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User identifiers for communities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Central access control to different SPs with the proxy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Centrally collecting different authentication sources with the proxy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Synergies between the proxy and authorization manager tools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Account linking with the proxy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Consent with the proxy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 err="1"/>
              <a:t>IdP</a:t>
            </a:r>
            <a:r>
              <a:rPr lang="en-US" dirty="0"/>
              <a:t>/SP proxy use-cases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Cookbook for Service Providers, next steps</a:t>
            </a:r>
            <a:br>
              <a:rPr lang="en-GB" dirty="0"/>
            </a:br>
            <a:r>
              <a:rPr lang="en-GB" sz="2000" b="0" i="1" dirty="0">
                <a:solidFill>
                  <a:srgbClr val="F6791C"/>
                </a:solidFill>
              </a:rPr>
              <a:t>Advanced Technical Training (2/2)</a:t>
            </a:r>
            <a:endParaRPr lang="en-GB" b="0" i="1" dirty="0">
              <a:solidFill>
                <a:srgbClr val="F6791C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B7F8D2-7DEB-487E-9FB7-7384AF1B24A9}"/>
              </a:ext>
            </a:extLst>
          </p:cNvPr>
          <p:cNvGrpSpPr/>
          <p:nvPr/>
        </p:nvGrpSpPr>
        <p:grpSpPr>
          <a:xfrm>
            <a:off x="8005010" y="1451811"/>
            <a:ext cx="3789802" cy="4825872"/>
            <a:chOff x="8005010" y="1451811"/>
            <a:chExt cx="3789802" cy="4825872"/>
          </a:xfrm>
        </p:grpSpPr>
        <p:sp>
          <p:nvSpPr>
            <p:cNvPr id="6" name="Content Placeholder 1">
              <a:extLst>
                <a:ext uri="{FF2B5EF4-FFF2-40B4-BE49-F238E27FC236}">
                  <a16:creationId xmlns:a16="http://schemas.microsoft.com/office/drawing/2014/main" id="{961E0FBF-98C5-4170-9B41-39C05F14CD15}"/>
                </a:ext>
              </a:extLst>
            </p:cNvPr>
            <p:cNvSpPr txBox="1">
              <a:spLocks/>
            </p:cNvSpPr>
            <p:nvPr/>
          </p:nvSpPr>
          <p:spPr>
            <a:xfrm>
              <a:off x="8109284" y="1540050"/>
              <a:ext cx="3685528" cy="473763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3F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buNone/>
              </a:pPr>
              <a:r>
                <a:rPr lang="en-US" sz="1600" dirty="0">
                  <a:solidFill>
                    <a:srgbClr val="F57B20"/>
                  </a:solidFill>
                </a:rPr>
                <a:t>How to do authorization</a:t>
              </a:r>
            </a:p>
            <a:p>
              <a:pPr marL="0" indent="0" fontAlgn="base">
                <a:buNone/>
              </a:pPr>
              <a:r>
                <a:rPr lang="en-US" sz="1400" i="1" dirty="0">
                  <a:solidFill>
                    <a:schemeClr val="tx1"/>
                  </a:solidFill>
                </a:rPr>
                <a:t>Create "scoping" and execute course testing to verify interest in the training (Andrea).</a:t>
              </a:r>
              <a:endParaRPr lang="en-US" sz="1400" dirty="0">
                <a:solidFill>
                  <a:srgbClr val="F57B20"/>
                </a:solidFill>
              </a:endParaRPr>
            </a:p>
            <a:p>
              <a:pPr marL="0" indent="0" fontAlgn="base">
                <a:buNone/>
              </a:pPr>
              <a:r>
                <a:rPr lang="en-US" sz="1600" dirty="0">
                  <a:solidFill>
                    <a:srgbClr val="F57B20"/>
                  </a:solidFill>
                </a:rPr>
                <a:t>User information and access control</a:t>
              </a:r>
            </a:p>
            <a:p>
              <a:pPr marL="0" indent="0" fontAlgn="base">
                <a:buNone/>
              </a:pPr>
              <a:r>
                <a:rPr lang="en-US" sz="1400" i="1" dirty="0">
                  <a:solidFill>
                    <a:schemeClr val="tx1"/>
                  </a:solidFill>
                </a:rPr>
                <a:t>Create "scoping" and execute course testing to verify interest in the training (Andrea).</a:t>
              </a:r>
            </a:p>
            <a:p>
              <a:pPr marL="0" indent="0" fontAlgn="base">
                <a:buNone/>
              </a:pPr>
              <a:r>
                <a:rPr lang="en-US" sz="1600" dirty="0">
                  <a:solidFill>
                    <a:srgbClr val="F57B20"/>
                  </a:solidFill>
                </a:rPr>
                <a:t>Account Linking</a:t>
              </a:r>
            </a:p>
            <a:p>
              <a:pPr marL="0" indent="0" fontAlgn="base">
                <a:buNone/>
              </a:pPr>
              <a:r>
                <a:rPr lang="en-US" sz="1400" i="1" dirty="0">
                  <a:solidFill>
                    <a:schemeClr val="tx1"/>
                  </a:solidFill>
                </a:rPr>
                <a:t>Clarify the use case and then develop “scoping” and materials (TBD).</a:t>
              </a:r>
            </a:p>
            <a:p>
              <a:pPr marL="0" indent="0" fontAlgn="base">
                <a:buNone/>
              </a:pPr>
              <a:r>
                <a:rPr lang="en-US" sz="1600" dirty="0">
                  <a:solidFill>
                    <a:srgbClr val="F57B20"/>
                  </a:solidFill>
                </a:rPr>
                <a:t>Step-up authentication</a:t>
              </a:r>
            </a:p>
            <a:p>
              <a:pPr marL="0" indent="0" fontAlgn="base">
                <a:buNone/>
              </a:pPr>
              <a:r>
                <a:rPr lang="en-US" sz="1400" i="1" dirty="0">
                  <a:solidFill>
                    <a:schemeClr val="tx1"/>
                  </a:solidFill>
                </a:rPr>
                <a:t>Wait for recommendations from JRA1 and decide whether this should end up in a training (TBD).</a:t>
              </a:r>
            </a:p>
            <a:p>
              <a:pPr marL="0" indent="0" fontAlgn="base">
                <a:buNone/>
              </a:pPr>
              <a:r>
                <a:rPr lang="en-US" sz="1600" dirty="0">
                  <a:solidFill>
                    <a:srgbClr val="F57B20"/>
                  </a:solidFill>
                </a:rPr>
                <a:t>What is an </a:t>
              </a:r>
              <a:r>
                <a:rPr lang="en-US" sz="1600" dirty="0" err="1">
                  <a:solidFill>
                    <a:srgbClr val="F57B20"/>
                  </a:solidFill>
                </a:rPr>
                <a:t>IdP</a:t>
              </a:r>
              <a:r>
                <a:rPr lang="en-US" sz="1600" dirty="0">
                  <a:solidFill>
                    <a:srgbClr val="F57B20"/>
                  </a:solidFill>
                </a:rPr>
                <a:t>/SP proxy</a:t>
              </a:r>
            </a:p>
            <a:p>
              <a:pPr marL="0" indent="0" fontAlgn="base">
                <a:buNone/>
              </a:pPr>
              <a:r>
                <a:rPr lang="en-US" sz="1400" i="1" dirty="0">
                  <a:solidFill>
                    <a:schemeClr val="tx1"/>
                  </a:solidFill>
                </a:rPr>
                <a:t>Align with Basic Training BPA module to define focus of this training. Create "scoping" and execute course testing to verify interest in the training (TBD).</a:t>
              </a:r>
              <a:endParaRPr lang="en-US" sz="1400" dirty="0">
                <a:solidFill>
                  <a:srgbClr val="F57B20"/>
                </a:solidFill>
              </a:endParaRPr>
            </a:p>
            <a:p>
              <a:pPr marL="0" indent="0" fontAlgn="base">
                <a:buNone/>
              </a:pPr>
              <a:endParaRPr lang="en-US" sz="1400" dirty="0">
                <a:solidFill>
                  <a:srgbClr val="F57B20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4536C31-2184-49B2-8925-A5E777FA02C6}"/>
                </a:ext>
              </a:extLst>
            </p:cNvPr>
            <p:cNvCxnSpPr/>
            <p:nvPr/>
          </p:nvCxnSpPr>
          <p:spPr>
            <a:xfrm>
              <a:off x="8005010" y="1451811"/>
              <a:ext cx="0" cy="4825872"/>
            </a:xfrm>
            <a:prstGeom prst="line">
              <a:avLst/>
            </a:prstGeom>
            <a:ln>
              <a:solidFill>
                <a:srgbClr val="013F5E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46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7448214" cy="4737633"/>
          </a:xfrm>
        </p:spPr>
        <p:txBody>
          <a:bodyPr>
            <a:normAutofit lnSpcReduction="10000"/>
          </a:bodyPr>
          <a:lstStyle/>
          <a:p>
            <a:pPr marL="269875" indent="-269875" fontAlgn="base">
              <a:buFont typeface="Wingdings" panose="05000000000000000000" pitchFamily="2" charset="2"/>
              <a:buChar char="ü"/>
            </a:pPr>
            <a:r>
              <a:rPr lang="en-US" dirty="0"/>
              <a:t>Policy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Introductory paragraph</a:t>
            </a:r>
          </a:p>
          <a:p>
            <a:pPr lvl="2" fontAlgn="base">
              <a:buFont typeface="Courier New" panose="02070309020205020404" pitchFamily="49" charset="0"/>
              <a:buChar char="o"/>
            </a:pPr>
            <a:r>
              <a:rPr lang="en-US" dirty="0"/>
              <a:t>Why should services care about policies? </a:t>
            </a:r>
          </a:p>
          <a:p>
            <a:pPr lvl="2" fontAlgn="base">
              <a:buFont typeface="Courier New" panose="02070309020205020404" pitchFamily="49" charset="0"/>
              <a:buChar char="o"/>
            </a:pPr>
            <a:r>
              <a:rPr lang="en-US" dirty="0"/>
              <a:t>What would a service need to do to connect to an infrastructure?</a:t>
            </a:r>
          </a:p>
          <a:p>
            <a:pPr lvl="2" fontAlgn="base">
              <a:buFont typeface="Courier New" panose="02070309020205020404" pitchFamily="49" charset="0"/>
              <a:buChar char="o"/>
            </a:pPr>
            <a:r>
              <a:rPr lang="en-US" dirty="0"/>
              <a:t>Which policies should you have when running an infrastructure or service?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Closely linked to TNA3.4 Engagement &amp; Coordination (Dave Kelsey’s Task) 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Main task, policy pack for research collaborations 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Additional areas of focus</a:t>
            </a:r>
          </a:p>
          <a:p>
            <a:pPr lvl="2" fontAlgn="base">
              <a:buFont typeface="Wingdings" panose="05000000000000000000" pitchFamily="2" charset="2"/>
              <a:buChar char="§"/>
            </a:pPr>
            <a:r>
              <a:rPr lang="en-US" dirty="0"/>
              <a:t>GDPR for SPs</a:t>
            </a:r>
          </a:p>
          <a:p>
            <a:pPr lvl="3" fontAlgn="base">
              <a:buFont typeface="Courier New" panose="02070309020205020404" pitchFamily="49" charset="0"/>
              <a:buChar char="o"/>
            </a:pPr>
            <a:r>
              <a:rPr lang="en-US" dirty="0"/>
              <a:t>Consent, attributes, privacy by design</a:t>
            </a:r>
          </a:p>
          <a:p>
            <a:pPr lvl="2" fontAlgn="base">
              <a:buFont typeface="Wingdings" panose="05000000000000000000" pitchFamily="2" charset="2"/>
              <a:buChar char="§"/>
            </a:pPr>
            <a:r>
              <a:rPr lang="en-US" dirty="0"/>
              <a:t>Security and Trust Frameworks </a:t>
            </a:r>
          </a:p>
          <a:p>
            <a:pPr lvl="3" fontAlgn="base">
              <a:buFont typeface="Courier New" panose="02070309020205020404" pitchFamily="49" charset="0"/>
              <a:buChar char="o"/>
            </a:pPr>
            <a:r>
              <a:rPr lang="en-US" dirty="0" err="1"/>
              <a:t>Sirtfi</a:t>
            </a:r>
            <a:r>
              <a:rPr lang="en-US" dirty="0"/>
              <a:t> (SPs, </a:t>
            </a:r>
            <a:r>
              <a:rPr lang="en-US" dirty="0" err="1"/>
              <a:t>IdPs</a:t>
            </a:r>
            <a:r>
              <a:rPr lang="en-US" dirty="0"/>
              <a:t>, Proxies)</a:t>
            </a:r>
          </a:p>
          <a:p>
            <a:pPr lvl="3" fontAlgn="base">
              <a:buFont typeface="Courier New" panose="02070309020205020404" pitchFamily="49" charset="0"/>
              <a:buChar char="o"/>
            </a:pPr>
            <a:r>
              <a:rPr lang="en-US" dirty="0"/>
              <a:t>REFEDS R&amp;S</a:t>
            </a:r>
          </a:p>
          <a:p>
            <a:pPr lvl="3" fontAlgn="base">
              <a:buFont typeface="Courier New" panose="02070309020205020404" pitchFamily="49" charset="0"/>
              <a:buChar char="o"/>
            </a:pPr>
            <a:r>
              <a:rPr lang="en-US" dirty="0"/>
              <a:t>SNCTFI (Proxies)</a:t>
            </a:r>
          </a:p>
          <a:p>
            <a:pPr lvl="3" fontAlgn="base">
              <a:buFont typeface="Courier New" panose="02070309020205020404" pitchFamily="49" charset="0"/>
              <a:buChar char="o"/>
            </a:pPr>
            <a:r>
              <a:rPr lang="en-US" dirty="0"/>
              <a:t>AARC/RAF </a:t>
            </a:r>
            <a:r>
              <a:rPr lang="en-US" dirty="0" err="1"/>
              <a:t>LoA</a:t>
            </a:r>
            <a:r>
              <a:rPr lang="en-US" dirty="0"/>
              <a:t> framework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Cookbook for Service Providers, next steps</a:t>
            </a:r>
            <a:br>
              <a:rPr lang="en-GB" dirty="0"/>
            </a:br>
            <a:r>
              <a:rPr lang="en-GB" sz="2000" b="0" i="1" dirty="0">
                <a:solidFill>
                  <a:srgbClr val="F6791C"/>
                </a:solidFill>
              </a:rPr>
              <a:t>Advanced training on policy</a:t>
            </a:r>
            <a:endParaRPr lang="en-GB" b="0" i="1" dirty="0">
              <a:solidFill>
                <a:srgbClr val="F6791C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9B7149-1DA9-4932-BD00-0B2BE4340279}"/>
              </a:ext>
            </a:extLst>
          </p:cNvPr>
          <p:cNvGrpSpPr/>
          <p:nvPr/>
        </p:nvGrpSpPr>
        <p:grpSpPr>
          <a:xfrm>
            <a:off x="8005010" y="1451811"/>
            <a:ext cx="3789802" cy="4825872"/>
            <a:chOff x="8005010" y="1451811"/>
            <a:chExt cx="3789802" cy="4825872"/>
          </a:xfrm>
        </p:grpSpPr>
        <p:sp>
          <p:nvSpPr>
            <p:cNvPr id="6" name="Content Placeholder 1">
              <a:extLst>
                <a:ext uri="{FF2B5EF4-FFF2-40B4-BE49-F238E27FC236}">
                  <a16:creationId xmlns:a16="http://schemas.microsoft.com/office/drawing/2014/main" id="{F7A488E3-3B78-4180-AB4A-EA7CEEAF22EB}"/>
                </a:ext>
              </a:extLst>
            </p:cNvPr>
            <p:cNvSpPr txBox="1">
              <a:spLocks/>
            </p:cNvSpPr>
            <p:nvPr/>
          </p:nvSpPr>
          <p:spPr>
            <a:xfrm>
              <a:off x="8109284" y="1540050"/>
              <a:ext cx="3685528" cy="473763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3F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buNone/>
              </a:pPr>
              <a:r>
                <a:rPr lang="en-US" sz="1600" dirty="0">
                  <a:solidFill>
                    <a:srgbClr val="F57B20"/>
                  </a:solidFill>
                </a:rPr>
                <a:t>Policy pack</a:t>
              </a:r>
            </a:p>
            <a:p>
              <a:pPr marL="0" indent="0" fontAlgn="base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400" i="1" dirty="0">
                  <a:solidFill>
                    <a:schemeClr val="tx1"/>
                  </a:solidFill>
                </a:rPr>
                <a:t>Create a module divided including the following policy areas, roughly following </a:t>
              </a:r>
              <a:r>
                <a:rPr lang="en-US" sz="1400" i="1" dirty="0" err="1">
                  <a:solidFill>
                    <a:schemeClr val="tx1"/>
                  </a:solidFill>
                </a:rPr>
                <a:t>Snctifi</a:t>
              </a:r>
              <a:r>
                <a:rPr lang="en-US" sz="1400" i="1" dirty="0">
                  <a:solidFill>
                    <a:schemeClr val="tx1"/>
                  </a:solidFill>
                </a:rPr>
                <a:t> structure:</a:t>
              </a: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i="1" dirty="0">
                  <a:solidFill>
                    <a:schemeClr val="tx1"/>
                  </a:solidFill>
                </a:rPr>
                <a:t>Data Protection</a:t>
              </a: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i="1" dirty="0">
                  <a:solidFill>
                    <a:schemeClr val="tx1"/>
                  </a:solidFill>
                </a:rPr>
                <a:t>Membership Management</a:t>
              </a: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i="1" dirty="0">
                  <a:solidFill>
                    <a:schemeClr val="tx1"/>
                  </a:solidFill>
                </a:rPr>
                <a:t>Security Incident Response</a:t>
              </a: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i="1" dirty="0" err="1">
                  <a:solidFill>
                    <a:schemeClr val="tx1"/>
                  </a:solidFill>
                </a:rPr>
                <a:t>LoA</a:t>
              </a:r>
              <a:endParaRPr lang="en-US" sz="1400" i="1" dirty="0">
                <a:solidFill>
                  <a:schemeClr val="tx1"/>
                </a:solidFill>
              </a:endParaRPr>
            </a:p>
            <a:p>
              <a:pPr marL="0" indent="0" fontAlgn="base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1400" i="1" dirty="0">
                <a:solidFill>
                  <a:schemeClr val="tx1"/>
                </a:solidFill>
              </a:endParaRPr>
            </a:p>
            <a:p>
              <a:pPr marL="0" indent="0" fontAlgn="base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400" i="1" dirty="0">
                  <a:solidFill>
                    <a:schemeClr val="tx1"/>
                  </a:solidFill>
                </a:rPr>
                <a:t>Focus on: </a:t>
              </a: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i="1" dirty="0">
                  <a:solidFill>
                    <a:schemeClr val="tx1"/>
                  </a:solidFill>
                </a:rPr>
                <a:t>What is this policy for?</a:t>
              </a: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i="1" dirty="0">
                  <a:solidFill>
                    <a:schemeClr val="tx1"/>
                  </a:solidFill>
                </a:rPr>
                <a:t>Do I need this policy?</a:t>
              </a: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i="1" dirty="0">
                  <a:solidFill>
                    <a:schemeClr val="tx1"/>
                  </a:solidFill>
                </a:rPr>
                <a:t>Who should agree to the policy and where should it live?</a:t>
              </a: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i="1" dirty="0">
                  <a:solidFill>
                    <a:schemeClr val="tx1"/>
                  </a:solidFill>
                </a:rPr>
                <a:t>A Template</a:t>
              </a:r>
            </a:p>
            <a:p>
              <a:pPr marL="0" indent="0" fontAlgn="base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1400" i="1" dirty="0">
                <a:solidFill>
                  <a:schemeClr val="tx1"/>
                </a:solidFill>
              </a:endParaRPr>
            </a:p>
            <a:p>
              <a:pPr marL="0" indent="0" fontAlgn="base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400" i="1" dirty="0">
                  <a:solidFill>
                    <a:schemeClr val="tx1"/>
                  </a:solidFill>
                </a:rPr>
                <a:t>Still reasoning on the best format: Moodle, videos, “click-in” style website, … (Hannah).</a:t>
              </a:r>
              <a:endParaRPr lang="en-US" sz="1400" dirty="0">
                <a:solidFill>
                  <a:srgbClr val="F57B20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88B976B-5747-470B-AD93-7D7C3921AC12}"/>
                </a:ext>
              </a:extLst>
            </p:cNvPr>
            <p:cNvCxnSpPr/>
            <p:nvPr/>
          </p:nvCxnSpPr>
          <p:spPr>
            <a:xfrm>
              <a:off x="8005010" y="1451811"/>
              <a:ext cx="0" cy="4825872"/>
            </a:xfrm>
            <a:prstGeom prst="line">
              <a:avLst/>
            </a:prstGeom>
            <a:ln>
              <a:solidFill>
                <a:srgbClr val="013F5E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714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andrea.biancini@reti.it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Wingdings" panose="05000000000000000000" pitchFamily="2" charset="2"/>
              <a:buChar char="ü"/>
            </a:pPr>
            <a:r>
              <a:rPr lang="en-GB" dirty="0"/>
              <a:t>The following training materials have been developed: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rgbClr val="F6791C"/>
                </a:solidFill>
              </a:rPr>
              <a:t>Federation 101</a:t>
            </a:r>
            <a:r>
              <a:rPr lang="en-GB" dirty="0"/>
              <a:t>: introduction of the federation concepts </a:t>
            </a:r>
            <a:r>
              <a:rPr lang="en-GB" i="1" dirty="0"/>
              <a:t>(available on AARC website)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rgbClr val="F6791C"/>
                </a:solidFill>
              </a:rPr>
              <a:t>Training for </a:t>
            </a:r>
            <a:r>
              <a:rPr lang="en-GB" b="1" dirty="0" err="1">
                <a:solidFill>
                  <a:srgbClr val="F6791C"/>
                </a:solidFill>
              </a:rPr>
              <a:t>Sirtfi</a:t>
            </a:r>
            <a:r>
              <a:rPr lang="en-GB" dirty="0"/>
              <a:t>: training on federated security incident response </a:t>
            </a:r>
            <a:r>
              <a:rPr lang="en-GB" i="1" dirty="0"/>
              <a:t>(available on </a:t>
            </a:r>
            <a:r>
              <a:rPr lang="en-GB" i="1" dirty="0" err="1"/>
              <a:t>Géant</a:t>
            </a:r>
            <a:r>
              <a:rPr lang="en-GB" i="1" dirty="0"/>
              <a:t> Moodle platform)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rgbClr val="F6791C"/>
                </a:solidFill>
              </a:rPr>
              <a:t>Attribute Release Training</a:t>
            </a:r>
            <a:r>
              <a:rPr lang="en-GB" dirty="0"/>
              <a:t>: how </a:t>
            </a:r>
            <a:r>
              <a:rPr lang="en-US" dirty="0"/>
              <a:t>to release attributes to SPs in an easy and scalable way </a:t>
            </a:r>
            <a:r>
              <a:rPr lang="en-US" i="1" dirty="0"/>
              <a:t>(material available on AARC website, course to be finalized within GN4 and uploaded to </a:t>
            </a:r>
            <a:r>
              <a:rPr lang="en-US" i="1" dirty="0" err="1"/>
              <a:t>Géant</a:t>
            </a:r>
            <a:r>
              <a:rPr lang="en-US" i="1" dirty="0"/>
              <a:t> Moodle platform)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rgbClr val="F6791C"/>
                </a:solidFill>
              </a:rPr>
              <a:t>Training for Service Providers</a:t>
            </a:r>
            <a:r>
              <a:rPr lang="en-GB" dirty="0"/>
              <a:t>: how to install and configure a SP with Shibboleth </a:t>
            </a:r>
            <a:r>
              <a:rPr lang="en-GB" i="1" dirty="0"/>
              <a:t>(available on AARC website, to be further developed in AARC2)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F57B20"/>
                </a:solidFill>
              </a:rPr>
              <a:t>Toolkit for libraries</a:t>
            </a:r>
            <a:r>
              <a:rPr lang="en-GB" dirty="0"/>
              <a:t>: learning material about federated access for libraries</a:t>
            </a:r>
            <a:r>
              <a:rPr lang="en-US" i="1" dirty="0"/>
              <a:t> (available on AARC website)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F57B20"/>
                </a:solidFill>
              </a:rPr>
              <a:t>Toolkit for infrastructures</a:t>
            </a:r>
            <a:r>
              <a:rPr lang="en-GB" dirty="0"/>
              <a:t>: learning material about federated access for e-infrastructures </a:t>
            </a:r>
            <a:r>
              <a:rPr lang="en-US" i="1" dirty="0"/>
              <a:t>(available on AARC website)</a:t>
            </a:r>
            <a:endParaRPr lang="en-GB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happened from AARC1</a:t>
            </a:r>
            <a:br>
              <a:rPr lang="en-GB" dirty="0"/>
            </a:br>
            <a:r>
              <a:rPr lang="en-GB" sz="2000" b="0" i="1" dirty="0">
                <a:solidFill>
                  <a:srgbClr val="F6791C"/>
                </a:solidFill>
              </a:rPr>
              <a:t>Trainings available</a:t>
            </a:r>
            <a:endParaRPr lang="en-GB" b="0" i="1" dirty="0">
              <a:solidFill>
                <a:srgbClr val="F679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8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4BD6225A-BA57-4AA6-9E45-EF4B74E872D6}"/>
              </a:ext>
            </a:extLst>
          </p:cNvPr>
          <p:cNvSpPr/>
          <p:nvPr/>
        </p:nvSpPr>
        <p:spPr>
          <a:xfrm>
            <a:off x="439602" y="5024650"/>
            <a:ext cx="11347187" cy="858253"/>
          </a:xfrm>
          <a:prstGeom prst="rect">
            <a:avLst/>
          </a:prstGeom>
          <a:solidFill>
            <a:srgbClr val="F6791C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20EC2F-67A1-4B72-9743-7E70594E395C}"/>
              </a:ext>
            </a:extLst>
          </p:cNvPr>
          <p:cNvSpPr/>
          <p:nvPr/>
        </p:nvSpPr>
        <p:spPr>
          <a:xfrm>
            <a:off x="439604" y="1684418"/>
            <a:ext cx="11347187" cy="858253"/>
          </a:xfrm>
          <a:prstGeom prst="rect">
            <a:avLst/>
          </a:prstGeom>
          <a:solidFill>
            <a:srgbClr val="F6791C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13F5E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C8069D3-EC51-4A29-ABD6-34CBD423313E}"/>
              </a:ext>
            </a:extLst>
          </p:cNvPr>
          <p:cNvSpPr txBox="1"/>
          <p:nvPr/>
        </p:nvSpPr>
        <p:spPr>
          <a:xfrm>
            <a:off x="8282923" y="5121889"/>
            <a:ext cx="355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err="1">
                <a:solidFill>
                  <a:srgbClr val="013F5E"/>
                </a:solidFill>
              </a:rPr>
              <a:t>Communication</a:t>
            </a:r>
            <a:r>
              <a:rPr lang="it-IT" i="1" dirty="0">
                <a:solidFill>
                  <a:srgbClr val="013F5E"/>
                </a:solidFill>
              </a:rPr>
              <a:t> of </a:t>
            </a:r>
            <a:r>
              <a:rPr lang="it-IT" i="1" dirty="0" err="1">
                <a:solidFill>
                  <a:srgbClr val="013F5E"/>
                </a:solidFill>
              </a:rPr>
              <a:t>results</a:t>
            </a:r>
            <a:r>
              <a:rPr lang="it-IT" i="1" dirty="0">
                <a:solidFill>
                  <a:srgbClr val="013F5E"/>
                </a:solidFill>
              </a:rPr>
              <a:t> and </a:t>
            </a:r>
            <a:r>
              <a:rPr lang="it-IT" i="1" dirty="0" err="1">
                <a:solidFill>
                  <a:srgbClr val="013F5E"/>
                </a:solidFill>
              </a:rPr>
              <a:t>collection</a:t>
            </a:r>
            <a:r>
              <a:rPr lang="it-IT" i="1" dirty="0">
                <a:solidFill>
                  <a:srgbClr val="013F5E"/>
                </a:solidFill>
              </a:rPr>
              <a:t> of </a:t>
            </a:r>
            <a:r>
              <a:rPr lang="it-IT" i="1" dirty="0" err="1">
                <a:solidFill>
                  <a:srgbClr val="013F5E"/>
                </a:solidFill>
              </a:rPr>
              <a:t>feedbacks</a:t>
            </a:r>
            <a:r>
              <a:rPr lang="it-IT" i="1" dirty="0">
                <a:solidFill>
                  <a:srgbClr val="013F5E"/>
                </a:solidFill>
              </a:rPr>
              <a:t>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00E8540-24AE-4ADD-817B-3F5C6B1FBB3D}"/>
              </a:ext>
            </a:extLst>
          </p:cNvPr>
          <p:cNvSpPr/>
          <p:nvPr/>
        </p:nvSpPr>
        <p:spPr>
          <a:xfrm>
            <a:off x="439602" y="3910849"/>
            <a:ext cx="11347187" cy="858253"/>
          </a:xfrm>
          <a:prstGeom prst="rect">
            <a:avLst/>
          </a:prstGeom>
          <a:solidFill>
            <a:srgbClr val="F6791C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5425BB-6732-435E-B932-A5A9107409D4}"/>
              </a:ext>
            </a:extLst>
          </p:cNvPr>
          <p:cNvSpPr/>
          <p:nvPr/>
        </p:nvSpPr>
        <p:spPr>
          <a:xfrm>
            <a:off x="439603" y="2772030"/>
            <a:ext cx="11347187" cy="858253"/>
          </a:xfrm>
          <a:prstGeom prst="rect">
            <a:avLst/>
          </a:prstGeom>
          <a:solidFill>
            <a:srgbClr val="F6791C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2750CCE-4BB1-4E53-BF26-F015248DEC80}"/>
              </a:ext>
            </a:extLst>
          </p:cNvPr>
          <p:cNvGrpSpPr/>
          <p:nvPr/>
        </p:nvGrpSpPr>
        <p:grpSpPr>
          <a:xfrm>
            <a:off x="3433006" y="4255336"/>
            <a:ext cx="2061943" cy="1122409"/>
            <a:chOff x="882316" y="1605287"/>
            <a:chExt cx="3673642" cy="1122409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7E595DA-A685-42D4-99C0-FF6BE454C408}"/>
                </a:ext>
              </a:extLst>
            </p:cNvPr>
            <p:cNvCxnSpPr>
              <a:cxnSpLocks/>
            </p:cNvCxnSpPr>
            <p:nvPr/>
          </p:nvCxnSpPr>
          <p:spPr>
            <a:xfrm>
              <a:off x="2825844" y="1620791"/>
              <a:ext cx="1730114" cy="0"/>
            </a:xfrm>
            <a:prstGeom prst="line">
              <a:avLst/>
            </a:prstGeom>
            <a:ln w="38100">
              <a:solidFill>
                <a:srgbClr val="013F5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100C85-AAEA-4245-8CCC-B5C05FC37FCE}"/>
                </a:ext>
              </a:extLst>
            </p:cNvPr>
            <p:cNvCxnSpPr>
              <a:cxnSpLocks/>
            </p:cNvCxnSpPr>
            <p:nvPr/>
          </p:nvCxnSpPr>
          <p:spPr>
            <a:xfrm>
              <a:off x="4507710" y="1605287"/>
              <a:ext cx="0" cy="648629"/>
            </a:xfrm>
            <a:prstGeom prst="line">
              <a:avLst/>
            </a:prstGeom>
            <a:ln w="38100">
              <a:solidFill>
                <a:srgbClr val="013F5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4B9F44E-805F-4F5D-8C3F-419B0A41E7F6}"/>
                </a:ext>
              </a:extLst>
            </p:cNvPr>
            <p:cNvCxnSpPr>
              <a:cxnSpLocks/>
            </p:cNvCxnSpPr>
            <p:nvPr/>
          </p:nvCxnSpPr>
          <p:spPr>
            <a:xfrm>
              <a:off x="882316" y="2237873"/>
              <a:ext cx="3633415" cy="0"/>
            </a:xfrm>
            <a:prstGeom prst="line">
              <a:avLst/>
            </a:prstGeom>
            <a:ln w="38100">
              <a:solidFill>
                <a:srgbClr val="013F5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7ECAC99-DBDC-434F-AF39-4BDD8A0F11F9}"/>
                </a:ext>
              </a:extLst>
            </p:cNvPr>
            <p:cNvCxnSpPr>
              <a:cxnSpLocks/>
            </p:cNvCxnSpPr>
            <p:nvPr/>
          </p:nvCxnSpPr>
          <p:spPr>
            <a:xfrm>
              <a:off x="890337" y="2229852"/>
              <a:ext cx="0" cy="497844"/>
            </a:xfrm>
            <a:prstGeom prst="line">
              <a:avLst/>
            </a:prstGeom>
            <a:ln w="38100">
              <a:solidFill>
                <a:srgbClr val="013F5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24F4410-CD11-4834-AC41-21A4EC49FDB7}"/>
                </a:ext>
              </a:extLst>
            </p:cNvPr>
            <p:cNvCxnSpPr>
              <a:cxnSpLocks/>
            </p:cNvCxnSpPr>
            <p:nvPr/>
          </p:nvCxnSpPr>
          <p:spPr>
            <a:xfrm>
              <a:off x="890337" y="2727696"/>
              <a:ext cx="2189215" cy="0"/>
            </a:xfrm>
            <a:prstGeom prst="line">
              <a:avLst/>
            </a:prstGeom>
            <a:ln w="38100">
              <a:solidFill>
                <a:srgbClr val="013F5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8511E9-EF48-4437-BD92-8C0DE9F12413}"/>
              </a:ext>
            </a:extLst>
          </p:cNvPr>
          <p:cNvGrpSpPr/>
          <p:nvPr/>
        </p:nvGrpSpPr>
        <p:grpSpPr>
          <a:xfrm>
            <a:off x="2687049" y="3144788"/>
            <a:ext cx="3673642" cy="1110548"/>
            <a:chOff x="882316" y="1617148"/>
            <a:chExt cx="3673642" cy="111054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6378C23-C9B2-4EA5-95F5-341EA94BFF53}"/>
                </a:ext>
              </a:extLst>
            </p:cNvPr>
            <p:cNvCxnSpPr>
              <a:cxnSpLocks/>
            </p:cNvCxnSpPr>
            <p:nvPr/>
          </p:nvCxnSpPr>
          <p:spPr>
            <a:xfrm>
              <a:off x="3688785" y="1620791"/>
              <a:ext cx="867173" cy="0"/>
            </a:xfrm>
            <a:prstGeom prst="line">
              <a:avLst/>
            </a:prstGeom>
            <a:ln w="38100">
              <a:solidFill>
                <a:srgbClr val="013F5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D2B307D-B632-40E3-AA72-6780FB3EA396}"/>
                </a:ext>
              </a:extLst>
            </p:cNvPr>
            <p:cNvCxnSpPr>
              <a:cxnSpLocks/>
            </p:cNvCxnSpPr>
            <p:nvPr/>
          </p:nvCxnSpPr>
          <p:spPr>
            <a:xfrm>
              <a:off x="4553326" y="1617148"/>
              <a:ext cx="0" cy="648629"/>
            </a:xfrm>
            <a:prstGeom prst="line">
              <a:avLst/>
            </a:prstGeom>
            <a:ln w="38100">
              <a:solidFill>
                <a:srgbClr val="013F5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697AFED-B70A-4C41-B5D3-8B618DAEBDE6}"/>
                </a:ext>
              </a:extLst>
            </p:cNvPr>
            <p:cNvCxnSpPr>
              <a:cxnSpLocks/>
            </p:cNvCxnSpPr>
            <p:nvPr/>
          </p:nvCxnSpPr>
          <p:spPr>
            <a:xfrm>
              <a:off x="882316" y="2237873"/>
              <a:ext cx="3633415" cy="0"/>
            </a:xfrm>
            <a:prstGeom prst="line">
              <a:avLst/>
            </a:prstGeom>
            <a:ln w="38100">
              <a:solidFill>
                <a:srgbClr val="013F5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274AF5E-D1C6-4855-B41A-EE3980D45ADC}"/>
                </a:ext>
              </a:extLst>
            </p:cNvPr>
            <p:cNvCxnSpPr>
              <a:cxnSpLocks/>
            </p:cNvCxnSpPr>
            <p:nvPr/>
          </p:nvCxnSpPr>
          <p:spPr>
            <a:xfrm>
              <a:off x="890337" y="2229852"/>
              <a:ext cx="0" cy="497844"/>
            </a:xfrm>
            <a:prstGeom prst="line">
              <a:avLst/>
            </a:prstGeom>
            <a:ln w="38100">
              <a:solidFill>
                <a:srgbClr val="013F5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96F7C46-9E5F-4985-930E-1BCE74C9D47A}"/>
                </a:ext>
              </a:extLst>
            </p:cNvPr>
            <p:cNvCxnSpPr>
              <a:cxnSpLocks/>
            </p:cNvCxnSpPr>
            <p:nvPr/>
          </p:nvCxnSpPr>
          <p:spPr>
            <a:xfrm>
              <a:off x="890337" y="2727696"/>
              <a:ext cx="737937" cy="0"/>
            </a:xfrm>
            <a:prstGeom prst="line">
              <a:avLst/>
            </a:prstGeom>
            <a:ln w="38100">
              <a:solidFill>
                <a:srgbClr val="013F5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2D9C8C2-26A6-4226-BF27-7ECB6EFDB1A1}"/>
              </a:ext>
            </a:extLst>
          </p:cNvPr>
          <p:cNvGrpSpPr/>
          <p:nvPr/>
        </p:nvGrpSpPr>
        <p:grpSpPr>
          <a:xfrm>
            <a:off x="1427744" y="2021362"/>
            <a:ext cx="3673642" cy="1123426"/>
            <a:chOff x="882316" y="1604270"/>
            <a:chExt cx="3673642" cy="112342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4ADA910-0F28-4DCA-80FE-62B3B151B207}"/>
                </a:ext>
              </a:extLst>
            </p:cNvPr>
            <p:cNvCxnSpPr>
              <a:cxnSpLocks/>
            </p:cNvCxnSpPr>
            <p:nvPr/>
          </p:nvCxnSpPr>
          <p:spPr>
            <a:xfrm>
              <a:off x="3688785" y="1620791"/>
              <a:ext cx="867173" cy="0"/>
            </a:xfrm>
            <a:prstGeom prst="line">
              <a:avLst/>
            </a:prstGeom>
            <a:ln w="38100">
              <a:solidFill>
                <a:srgbClr val="013F5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93BFD0B-EDE3-4929-A9A3-09546F21E2B8}"/>
                </a:ext>
              </a:extLst>
            </p:cNvPr>
            <p:cNvCxnSpPr>
              <a:cxnSpLocks/>
            </p:cNvCxnSpPr>
            <p:nvPr/>
          </p:nvCxnSpPr>
          <p:spPr>
            <a:xfrm>
              <a:off x="4555958" y="1604270"/>
              <a:ext cx="0" cy="648629"/>
            </a:xfrm>
            <a:prstGeom prst="line">
              <a:avLst/>
            </a:prstGeom>
            <a:ln w="38100">
              <a:solidFill>
                <a:srgbClr val="013F5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35F589F-90DA-4B82-9B31-DBED1DCACA60}"/>
                </a:ext>
              </a:extLst>
            </p:cNvPr>
            <p:cNvCxnSpPr>
              <a:cxnSpLocks/>
            </p:cNvCxnSpPr>
            <p:nvPr/>
          </p:nvCxnSpPr>
          <p:spPr>
            <a:xfrm>
              <a:off x="882316" y="2237873"/>
              <a:ext cx="3633415" cy="0"/>
            </a:xfrm>
            <a:prstGeom prst="line">
              <a:avLst/>
            </a:prstGeom>
            <a:ln w="38100">
              <a:solidFill>
                <a:srgbClr val="013F5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A99B37-CA2E-4125-9479-15596B28CA07}"/>
                </a:ext>
              </a:extLst>
            </p:cNvPr>
            <p:cNvCxnSpPr>
              <a:cxnSpLocks/>
            </p:cNvCxnSpPr>
            <p:nvPr/>
          </p:nvCxnSpPr>
          <p:spPr>
            <a:xfrm>
              <a:off x="890337" y="2229852"/>
              <a:ext cx="0" cy="497844"/>
            </a:xfrm>
            <a:prstGeom prst="line">
              <a:avLst/>
            </a:prstGeom>
            <a:ln w="38100">
              <a:solidFill>
                <a:srgbClr val="013F5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0BF397B-DD07-4098-BD33-597CB2BD9885}"/>
                </a:ext>
              </a:extLst>
            </p:cNvPr>
            <p:cNvCxnSpPr>
              <a:cxnSpLocks/>
            </p:cNvCxnSpPr>
            <p:nvPr/>
          </p:nvCxnSpPr>
          <p:spPr>
            <a:xfrm>
              <a:off x="890337" y="2727696"/>
              <a:ext cx="737937" cy="0"/>
            </a:xfrm>
            <a:prstGeom prst="line">
              <a:avLst/>
            </a:prstGeom>
            <a:ln w="38100">
              <a:solidFill>
                <a:srgbClr val="013F5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ECAC5C-F6F4-4EB4-82A3-1433D29F2717}"/>
              </a:ext>
            </a:extLst>
          </p:cNvPr>
          <p:cNvCxnSpPr>
            <a:cxnSpLocks/>
          </p:cNvCxnSpPr>
          <p:nvPr/>
        </p:nvCxnSpPr>
        <p:spPr>
          <a:xfrm>
            <a:off x="5580072" y="5382662"/>
            <a:ext cx="737937" cy="0"/>
          </a:xfrm>
          <a:prstGeom prst="line">
            <a:avLst/>
          </a:prstGeom>
          <a:ln w="38100">
            <a:solidFill>
              <a:srgbClr val="013F5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075B71-58BE-4E5C-B578-E58FE176EA62}"/>
              </a:ext>
            </a:extLst>
          </p:cNvPr>
          <p:cNvCxnSpPr>
            <a:cxnSpLocks/>
          </p:cNvCxnSpPr>
          <p:nvPr/>
        </p:nvCxnSpPr>
        <p:spPr>
          <a:xfrm>
            <a:off x="3496276" y="3144788"/>
            <a:ext cx="737937" cy="0"/>
          </a:xfrm>
          <a:prstGeom prst="line">
            <a:avLst/>
          </a:prstGeom>
          <a:ln w="38100">
            <a:solidFill>
              <a:srgbClr val="013F5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C8DA11-C84A-41ED-9AD0-84D38E0DC1B1}"/>
              </a:ext>
            </a:extLst>
          </p:cNvPr>
          <p:cNvCxnSpPr>
            <a:cxnSpLocks/>
          </p:cNvCxnSpPr>
          <p:nvPr/>
        </p:nvCxnSpPr>
        <p:spPr>
          <a:xfrm>
            <a:off x="2350165" y="2037883"/>
            <a:ext cx="737937" cy="0"/>
          </a:xfrm>
          <a:prstGeom prst="line">
            <a:avLst/>
          </a:prstGeom>
          <a:ln w="38100">
            <a:solidFill>
              <a:srgbClr val="013F5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4C63577-6D64-4CD7-841D-AB02648D39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94183"/>
              </p:ext>
            </p:extLst>
          </p:nvPr>
        </p:nvGraphicFramePr>
        <p:xfrm>
          <a:off x="1001074" y="1765705"/>
          <a:ext cx="3522796" cy="688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AARC2 training process</a:t>
            </a:r>
            <a:br>
              <a:rPr lang="en-GB" dirty="0"/>
            </a:br>
            <a:r>
              <a:rPr lang="en-GB" sz="2000" b="0" i="1" dirty="0">
                <a:solidFill>
                  <a:srgbClr val="F6791C"/>
                </a:solidFill>
              </a:rPr>
              <a:t>High level description of the process phases</a:t>
            </a:r>
            <a:endParaRPr lang="en-GB" b="0" i="1" dirty="0">
              <a:solidFill>
                <a:srgbClr val="F6791C"/>
              </a:solidFill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26FAEFA-8295-4218-882F-A0FB948BA7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193594"/>
              </p:ext>
            </p:extLst>
          </p:nvPr>
        </p:nvGraphicFramePr>
        <p:xfrm>
          <a:off x="1795036" y="2856470"/>
          <a:ext cx="4012081" cy="734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6F0F4EB-E31F-4AA2-BE73-4E4580D01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814031"/>
              </p:ext>
            </p:extLst>
          </p:nvPr>
        </p:nvGraphicFramePr>
        <p:xfrm>
          <a:off x="2935580" y="3961218"/>
          <a:ext cx="1990775" cy="753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81A45E36-0C63-48F8-813D-B56F96E2DF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631334"/>
              </p:ext>
            </p:extLst>
          </p:nvPr>
        </p:nvGraphicFramePr>
        <p:xfrm>
          <a:off x="3738462" y="5097179"/>
          <a:ext cx="4581575" cy="72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80560519-B7A0-43F5-ADA9-5D19CC86048E}"/>
              </a:ext>
            </a:extLst>
          </p:cNvPr>
          <p:cNvSpPr txBox="1"/>
          <p:nvPr/>
        </p:nvSpPr>
        <p:spPr>
          <a:xfrm>
            <a:off x="7801566" y="2738142"/>
            <a:ext cx="4006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>
                <a:solidFill>
                  <a:srgbClr val="013F5E"/>
                </a:solidFill>
              </a:rPr>
              <a:t>Fine tuning of the training </a:t>
            </a:r>
            <a:r>
              <a:rPr lang="it-IT" i="1" dirty="0" err="1">
                <a:solidFill>
                  <a:srgbClr val="013F5E"/>
                </a:solidFill>
              </a:rPr>
              <a:t>module</a:t>
            </a:r>
            <a:r>
              <a:rPr lang="it-IT" i="1" dirty="0">
                <a:solidFill>
                  <a:srgbClr val="013F5E"/>
                </a:solidFill>
              </a:rPr>
              <a:t> to </a:t>
            </a:r>
            <a:r>
              <a:rPr lang="it-IT" i="1" dirty="0" err="1">
                <a:solidFill>
                  <a:srgbClr val="013F5E"/>
                </a:solidFill>
              </a:rPr>
              <a:t>better</a:t>
            </a:r>
            <a:r>
              <a:rPr lang="it-IT" i="1" dirty="0">
                <a:solidFill>
                  <a:srgbClr val="013F5E"/>
                </a:solidFill>
              </a:rPr>
              <a:t> </a:t>
            </a:r>
            <a:r>
              <a:rPr lang="it-IT" i="1" dirty="0" err="1">
                <a:solidFill>
                  <a:srgbClr val="013F5E"/>
                </a:solidFill>
              </a:rPr>
              <a:t>identify</a:t>
            </a:r>
            <a:r>
              <a:rPr lang="it-IT" i="1" dirty="0">
                <a:solidFill>
                  <a:srgbClr val="013F5E"/>
                </a:solidFill>
              </a:rPr>
              <a:t> </a:t>
            </a:r>
            <a:r>
              <a:rPr lang="it-IT" i="1" dirty="0" err="1">
                <a:solidFill>
                  <a:srgbClr val="013F5E"/>
                </a:solidFill>
              </a:rPr>
              <a:t>shape</a:t>
            </a:r>
            <a:r>
              <a:rPr lang="it-IT" i="1" dirty="0">
                <a:solidFill>
                  <a:srgbClr val="013F5E"/>
                </a:solidFill>
              </a:rPr>
              <a:t> and format of training </a:t>
            </a:r>
            <a:r>
              <a:rPr lang="it-IT" i="1" dirty="0" err="1">
                <a:solidFill>
                  <a:srgbClr val="013F5E"/>
                </a:solidFill>
              </a:rPr>
              <a:t>modules</a:t>
            </a:r>
            <a:r>
              <a:rPr lang="it-IT" i="1" dirty="0">
                <a:solidFill>
                  <a:srgbClr val="013F5E"/>
                </a:solidFill>
              </a:rPr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FCD3533-5F10-4E8E-879A-0F32656EF7A9}"/>
              </a:ext>
            </a:extLst>
          </p:cNvPr>
          <p:cNvSpPr txBox="1"/>
          <p:nvPr/>
        </p:nvSpPr>
        <p:spPr>
          <a:xfrm>
            <a:off x="7827873" y="1790217"/>
            <a:ext cx="4006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err="1">
                <a:solidFill>
                  <a:srgbClr val="013F5E"/>
                </a:solidFill>
              </a:rPr>
              <a:t>Identification</a:t>
            </a:r>
            <a:r>
              <a:rPr lang="it-IT" i="1" dirty="0">
                <a:solidFill>
                  <a:srgbClr val="013F5E"/>
                </a:solidFill>
              </a:rPr>
              <a:t> and </a:t>
            </a:r>
            <a:r>
              <a:rPr lang="it-IT" i="1" dirty="0" err="1">
                <a:solidFill>
                  <a:srgbClr val="013F5E"/>
                </a:solidFill>
              </a:rPr>
              <a:t>prioritization</a:t>
            </a:r>
            <a:r>
              <a:rPr lang="it-IT" i="1" dirty="0">
                <a:solidFill>
                  <a:srgbClr val="013F5E"/>
                </a:solidFill>
              </a:rPr>
              <a:t> of the training </a:t>
            </a:r>
            <a:r>
              <a:rPr lang="it-IT" i="1" dirty="0" err="1">
                <a:solidFill>
                  <a:srgbClr val="013F5E"/>
                </a:solidFill>
              </a:rPr>
              <a:t>needs</a:t>
            </a:r>
            <a:r>
              <a:rPr lang="it-IT" i="1" dirty="0">
                <a:solidFill>
                  <a:srgbClr val="013F5E"/>
                </a:solidFill>
              </a:rPr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4683E2C-2F09-4A31-89F7-6A583B2063E2}"/>
              </a:ext>
            </a:extLst>
          </p:cNvPr>
          <p:cNvSpPr txBox="1"/>
          <p:nvPr/>
        </p:nvSpPr>
        <p:spPr>
          <a:xfrm>
            <a:off x="8275729" y="3978769"/>
            <a:ext cx="355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>
                <a:solidFill>
                  <a:srgbClr val="013F5E"/>
                </a:solidFill>
              </a:rPr>
              <a:t>Planning and </a:t>
            </a:r>
            <a:r>
              <a:rPr lang="it-IT" i="1" dirty="0" err="1">
                <a:solidFill>
                  <a:srgbClr val="013F5E"/>
                </a:solidFill>
              </a:rPr>
              <a:t>execution</a:t>
            </a:r>
            <a:r>
              <a:rPr lang="it-IT" i="1" dirty="0">
                <a:solidFill>
                  <a:srgbClr val="013F5E"/>
                </a:solidFill>
              </a:rPr>
              <a:t> of the training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B22A20-10D6-41B4-9360-B17FDC5A4FD8}"/>
              </a:ext>
            </a:extLst>
          </p:cNvPr>
          <p:cNvSpPr txBox="1"/>
          <p:nvPr/>
        </p:nvSpPr>
        <p:spPr>
          <a:xfrm>
            <a:off x="401448" y="1884011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13F5E"/>
                </a:solidFill>
              </a:rPr>
              <a:t>❶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6B84C3C-9DF9-4ECD-AFE0-7E1A1F217B57}"/>
              </a:ext>
            </a:extLst>
          </p:cNvPr>
          <p:cNvSpPr txBox="1"/>
          <p:nvPr/>
        </p:nvSpPr>
        <p:spPr>
          <a:xfrm>
            <a:off x="401448" y="2968974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13F5E"/>
                </a:solidFill>
              </a:rPr>
              <a:t>❷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9E04CB7-6730-4BED-BE95-66D0AEA7CEBA}"/>
              </a:ext>
            </a:extLst>
          </p:cNvPr>
          <p:cNvSpPr txBox="1"/>
          <p:nvPr/>
        </p:nvSpPr>
        <p:spPr>
          <a:xfrm>
            <a:off x="401448" y="4107131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13F5E"/>
                </a:solidFill>
              </a:rPr>
              <a:t>❸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2430A26-C054-4FC2-9730-B6BD54D4644E}"/>
              </a:ext>
            </a:extLst>
          </p:cNvPr>
          <p:cNvSpPr txBox="1"/>
          <p:nvPr/>
        </p:nvSpPr>
        <p:spPr>
          <a:xfrm>
            <a:off x="401448" y="5230965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13F5E"/>
                </a:solidFill>
              </a:rPr>
              <a:t>❹</a:t>
            </a:r>
          </a:p>
        </p:txBody>
      </p:sp>
    </p:spTree>
    <p:extLst>
      <p:ext uri="{BB962C8B-B14F-4D97-AF65-F5344CB8AC3E}">
        <p14:creationId xmlns:p14="http://schemas.microsoft.com/office/powerpoint/2010/main" val="221066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9875" indent="-269875">
              <a:buFont typeface="Wingdings" panose="05000000000000000000" pitchFamily="2" charset="2"/>
              <a:buChar char="ü"/>
            </a:pPr>
            <a:r>
              <a:rPr lang="en-GB" dirty="0"/>
              <a:t>To </a:t>
            </a:r>
            <a:r>
              <a:rPr lang="en-GB" b="1" dirty="0">
                <a:solidFill>
                  <a:srgbClr val="F6791C"/>
                </a:solidFill>
              </a:rPr>
              <a:t>identify first training actions</a:t>
            </a:r>
            <a:r>
              <a:rPr lang="en-GB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the task organized an </a:t>
            </a:r>
            <a:r>
              <a:rPr lang="en-US" b="1" dirty="0">
                <a:solidFill>
                  <a:srgbClr val="F6791C"/>
                </a:solidFill>
              </a:rPr>
              <a:t>AL/TL meeting</a:t>
            </a:r>
            <a:r>
              <a:rPr lang="en-US" dirty="0"/>
              <a:t> to identify and share the training strategy and first initiatives;</a:t>
            </a:r>
            <a:endParaRPr lang="en-GB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the task piggybacked the work from SA1, asking </a:t>
            </a:r>
            <a:r>
              <a:rPr lang="en-GB" b="1" dirty="0">
                <a:solidFill>
                  <a:srgbClr val="F6791C"/>
                </a:solidFill>
              </a:rPr>
              <a:t>all communities </a:t>
            </a:r>
            <a:r>
              <a:rPr lang="en-GB" dirty="0"/>
              <a:t>to provide answers to a simple </a:t>
            </a:r>
            <a:r>
              <a:rPr lang="en-GB" b="1" dirty="0">
                <a:solidFill>
                  <a:srgbClr val="F6791C"/>
                </a:solidFill>
              </a:rPr>
              <a:t>survey on training needs</a:t>
            </a:r>
            <a:r>
              <a:rPr lang="en-GB" dirty="0"/>
              <a:t>.</a:t>
            </a:r>
          </a:p>
          <a:p>
            <a:pPr marL="342900" lvl="1" indent="0">
              <a:buNone/>
            </a:pPr>
            <a:endParaRPr lang="en-GB" dirty="0"/>
          </a:p>
          <a:p>
            <a:pPr marL="269875" indent="-269875">
              <a:buFont typeface="Wingdings" panose="05000000000000000000" pitchFamily="2" charset="2"/>
              <a:buChar char="ü"/>
            </a:pPr>
            <a:r>
              <a:rPr lang="en-GB" dirty="0"/>
              <a:t>The survey was very lean: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Self assessed level of readiness for federated AAI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Training 1: Module and Format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Training 2: Module and Format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Training 3: Module and Format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Community event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269875" indent="-269875">
              <a:buFont typeface="Wingdings" panose="05000000000000000000" pitchFamily="2" charset="2"/>
              <a:buChar char="ü"/>
            </a:pPr>
            <a:r>
              <a:rPr lang="en-US" dirty="0"/>
              <a:t>The answers provided have not been as numerous as expected </a:t>
            </a:r>
            <a:r>
              <a:rPr lang="en-US" i="1" dirty="0"/>
              <a:t>(only EISCAT3d, EPOS and CTA provided answers)</a:t>
            </a:r>
            <a:r>
              <a:rPr lang="en-US" dirty="0"/>
              <a:t>, nevertheless….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AARC2, planning the first activities</a:t>
            </a:r>
            <a:br>
              <a:rPr lang="en-GB" dirty="0"/>
            </a:br>
            <a:r>
              <a:rPr lang="en-GB" sz="2000" b="0" i="1" dirty="0">
                <a:solidFill>
                  <a:srgbClr val="F6791C"/>
                </a:solidFill>
              </a:rPr>
              <a:t>The survey performed and the answers collected</a:t>
            </a:r>
            <a:endParaRPr lang="en-GB" b="0" i="1" dirty="0">
              <a:solidFill>
                <a:srgbClr val="F679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1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The </a:t>
            </a:r>
            <a:r>
              <a:rPr lang="en-GB" b="1" dirty="0">
                <a:solidFill>
                  <a:srgbClr val="F57B20"/>
                </a:solidFill>
              </a:rPr>
              <a:t>Cookbook for Service Providers </a:t>
            </a:r>
            <a:r>
              <a:rPr lang="en-GB" dirty="0"/>
              <a:t>gives structure to the work on the training task.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This cookbook is a sort of TOC that </a:t>
            </a:r>
            <a:r>
              <a:rPr lang="en-GB" b="1" dirty="0">
                <a:solidFill>
                  <a:srgbClr val="F57B20"/>
                </a:solidFill>
              </a:rPr>
              <a:t>organizes all the training materials</a:t>
            </a:r>
            <a:r>
              <a:rPr lang="en-GB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The cookbook is structured into these </a:t>
            </a:r>
            <a:r>
              <a:rPr lang="en-GB" b="1" dirty="0">
                <a:solidFill>
                  <a:srgbClr val="F57B20"/>
                </a:solidFill>
              </a:rPr>
              <a:t>sections</a:t>
            </a:r>
            <a:r>
              <a:rPr lang="en-GB" dirty="0"/>
              <a:t>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GB" dirty="0"/>
              <a:t>Introduction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GB" dirty="0"/>
              <a:t>Scenarios and use-cases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GB" dirty="0"/>
              <a:t>The Blue Print Architecture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GB" dirty="0"/>
              <a:t>Technical Components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GB" dirty="0"/>
              <a:t>Policies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cookbook for Service Providers</a:t>
            </a:r>
            <a:br>
              <a:rPr lang="en-GB" dirty="0"/>
            </a:br>
            <a:r>
              <a:rPr lang="en-GB" sz="2000" b="0" i="1" dirty="0">
                <a:solidFill>
                  <a:srgbClr val="F6791C"/>
                </a:solidFill>
              </a:rPr>
              <a:t>The structure of the cookbook</a:t>
            </a:r>
            <a:endParaRPr lang="en-GB" b="0" i="1" dirty="0">
              <a:solidFill>
                <a:srgbClr val="F679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1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1233692" cy="47376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The work on training will be performed in </a:t>
            </a:r>
            <a:r>
              <a:rPr lang="en-GB" b="1" dirty="0">
                <a:solidFill>
                  <a:srgbClr val="F57B20"/>
                </a:solidFill>
              </a:rPr>
              <a:t>parallel on the different sections </a:t>
            </a:r>
            <a:r>
              <a:rPr lang="en-GB" dirty="0"/>
              <a:t>of the Cookbook.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The major training module groups have been identified in: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GB" b="1" dirty="0">
                <a:solidFill>
                  <a:srgbClr val="F57B20"/>
                </a:solidFill>
              </a:rPr>
              <a:t>Basic Training</a:t>
            </a:r>
            <a:r>
              <a:rPr lang="en-GB" dirty="0"/>
              <a:t>: </a:t>
            </a:r>
            <a:r>
              <a:rPr lang="en-US" dirty="0" err="1"/>
              <a:t>analyse</a:t>
            </a:r>
            <a:r>
              <a:rPr lang="en-US" dirty="0"/>
              <a:t> the gaps in knowledge of user communities that have minimal exposure to federated access.</a:t>
            </a:r>
            <a:br>
              <a:rPr lang="en-US" dirty="0"/>
            </a:br>
            <a:r>
              <a:rPr lang="en-US" sz="1600" i="1" u="sng" dirty="0">
                <a:solidFill>
                  <a:srgbClr val="F57B20"/>
                </a:solidFill>
              </a:rPr>
              <a:t>Will cover: introduction, scenarios and use cases sections of the Cookbook.</a:t>
            </a:r>
            <a:br>
              <a:rPr lang="en-US" sz="1600" i="1" u="sng" dirty="0">
                <a:solidFill>
                  <a:srgbClr val="F57B20"/>
                </a:solidFill>
              </a:rPr>
            </a:br>
            <a:endParaRPr lang="en-GB" sz="1600" i="1" u="sng" dirty="0">
              <a:solidFill>
                <a:srgbClr val="F57B20"/>
              </a:solidFill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GB" b="1" dirty="0">
                <a:solidFill>
                  <a:srgbClr val="F57B20"/>
                </a:solidFill>
              </a:rPr>
              <a:t>Advanced Technical Training</a:t>
            </a:r>
            <a:r>
              <a:rPr lang="en-GB" dirty="0"/>
              <a:t>: </a:t>
            </a:r>
            <a:r>
              <a:rPr lang="en-US" dirty="0" err="1"/>
              <a:t>analyse</a:t>
            </a:r>
            <a:r>
              <a:rPr lang="en-US" dirty="0"/>
              <a:t> the needs of targeted user communities that are already running an AAI and that therefore present different requirements in terms of training.</a:t>
            </a:r>
            <a:br>
              <a:rPr lang="en-US" dirty="0"/>
            </a:br>
            <a:r>
              <a:rPr lang="en-US" sz="1600" i="1" u="sng" dirty="0">
                <a:solidFill>
                  <a:srgbClr val="F57B20"/>
                </a:solidFill>
              </a:rPr>
              <a:t>Will cover: technical components section of the Cookbook.</a:t>
            </a:r>
            <a:br>
              <a:rPr lang="en-US" sz="1600" i="1" u="sng" dirty="0">
                <a:solidFill>
                  <a:srgbClr val="F57B20"/>
                </a:solidFill>
              </a:rPr>
            </a:br>
            <a:endParaRPr lang="en-GB" sz="1600" i="1" u="sng" dirty="0">
              <a:solidFill>
                <a:srgbClr val="F57B20"/>
              </a:solidFill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GB" b="1" dirty="0">
                <a:solidFill>
                  <a:srgbClr val="F57B20"/>
                </a:solidFill>
              </a:rPr>
              <a:t>Blue Print Architecture</a:t>
            </a:r>
            <a:r>
              <a:rPr lang="en-GB" dirty="0"/>
              <a:t>: train on one of the major </a:t>
            </a:r>
            <a:r>
              <a:rPr lang="en-US" dirty="0"/>
              <a:t>final results of AARC </a:t>
            </a:r>
            <a:br>
              <a:rPr lang="en-US" dirty="0"/>
            </a:br>
            <a:r>
              <a:rPr lang="en-US" sz="1600" i="1" u="sng" dirty="0">
                <a:solidFill>
                  <a:srgbClr val="F57B20"/>
                </a:solidFill>
              </a:rPr>
              <a:t>Will cover: BPA section of he Cookbook.</a:t>
            </a:r>
            <a:br>
              <a:rPr lang="en-US" sz="1600" i="1" u="sng" dirty="0">
                <a:solidFill>
                  <a:srgbClr val="F57B20"/>
                </a:solidFill>
              </a:rPr>
            </a:br>
            <a:endParaRPr lang="en-GB" sz="1600" i="1" u="sng" dirty="0">
              <a:solidFill>
                <a:srgbClr val="F57B20"/>
              </a:solidFill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GB" b="1" dirty="0">
                <a:solidFill>
                  <a:srgbClr val="F57B20"/>
                </a:solidFill>
              </a:rPr>
              <a:t>Advanced Policy Training</a:t>
            </a:r>
            <a:r>
              <a:rPr lang="en-GB" dirty="0"/>
              <a:t>: </a:t>
            </a:r>
            <a:r>
              <a:rPr lang="en-US" dirty="0"/>
              <a:t>provide the guidance to develop a complete policy suite supporting Federated Identity Management</a:t>
            </a:r>
            <a:br>
              <a:rPr lang="en-US" dirty="0"/>
            </a:br>
            <a:r>
              <a:rPr lang="en-US" sz="1600" i="1" u="sng" dirty="0">
                <a:solidFill>
                  <a:srgbClr val="F57B20"/>
                </a:solidFill>
              </a:rPr>
              <a:t>Will cover: policy section of he Cookbook.</a:t>
            </a:r>
            <a:endParaRPr lang="en-US" dirty="0"/>
          </a:p>
          <a:p>
            <a:pPr marL="685800" lvl="1" indent="-342900">
              <a:buFont typeface="+mj-lt"/>
              <a:buAutoNum type="arabicPeriod"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cookbook for Service Providers</a:t>
            </a:r>
            <a:br>
              <a:rPr lang="en-GB" dirty="0"/>
            </a:br>
            <a:r>
              <a:rPr lang="en-GB" sz="2000" b="0" i="1" dirty="0">
                <a:solidFill>
                  <a:srgbClr val="F6791C"/>
                </a:solidFill>
              </a:rPr>
              <a:t>Modules of the AARC2 training</a:t>
            </a:r>
            <a:endParaRPr lang="en-GB" b="0" i="1" dirty="0">
              <a:solidFill>
                <a:srgbClr val="F679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4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cookbook for Service Providers</a:t>
            </a:r>
            <a:br>
              <a:rPr lang="en-GB" dirty="0"/>
            </a:br>
            <a:r>
              <a:rPr lang="en-GB" sz="2000" b="0" i="1" dirty="0">
                <a:solidFill>
                  <a:srgbClr val="F6791C"/>
                </a:solidFill>
              </a:rPr>
              <a:t>The NA2T2 team composition</a:t>
            </a:r>
            <a:endParaRPr lang="en-GB" b="0" i="1" dirty="0">
              <a:solidFill>
                <a:srgbClr val="F6791C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9C868EE-5F2E-411F-8E69-5F6649E95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808523"/>
              </p:ext>
            </p:extLst>
          </p:nvPr>
        </p:nvGraphicFramePr>
        <p:xfrm>
          <a:off x="1105347" y="1470939"/>
          <a:ext cx="8776585" cy="4640580"/>
        </p:xfrm>
        <a:graphic>
          <a:graphicData uri="http://schemas.openxmlformats.org/drawingml/2006/table">
            <a:tbl>
              <a:tblPr/>
              <a:tblGrid>
                <a:gridCol w="2362574">
                  <a:extLst>
                    <a:ext uri="{9D8B030D-6E8A-4147-A177-3AD203B41FA5}">
                      <a16:colId xmlns:a16="http://schemas.microsoft.com/office/drawing/2014/main" val="753348275"/>
                    </a:ext>
                  </a:extLst>
                </a:gridCol>
                <a:gridCol w="2992747">
                  <a:extLst>
                    <a:ext uri="{9D8B030D-6E8A-4147-A177-3AD203B41FA5}">
                      <a16:colId xmlns:a16="http://schemas.microsoft.com/office/drawing/2014/main" val="1687132605"/>
                    </a:ext>
                  </a:extLst>
                </a:gridCol>
                <a:gridCol w="3421264">
                  <a:extLst>
                    <a:ext uri="{9D8B030D-6E8A-4147-A177-3AD203B41FA5}">
                      <a16:colId xmlns:a16="http://schemas.microsoft.com/office/drawing/2014/main" val="2573867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</a:rPr>
                        <a:t>Training </a:t>
                      </a:r>
                      <a:r>
                        <a:rPr lang="it-IT" sz="1800" b="1" dirty="0" err="1">
                          <a:solidFill>
                            <a:schemeClr val="bg1"/>
                          </a:solidFill>
                          <a:effectLst/>
                        </a:rPr>
                        <a:t>Module</a:t>
                      </a:r>
                      <a:endParaRPr lang="it-IT" sz="1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0" marR="142875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F5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1" dirty="0" err="1">
                          <a:solidFill>
                            <a:schemeClr val="bg1"/>
                          </a:solidFill>
                          <a:effectLst/>
                        </a:rPr>
                        <a:t>Spokesperson</a:t>
                      </a:r>
                      <a:endParaRPr lang="it-IT" sz="1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0" marR="142875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F5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</a:rPr>
                        <a:t>People</a:t>
                      </a:r>
                    </a:p>
                  </a:txBody>
                  <a:tcPr marL="95250" marR="142875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F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921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1" i="1" dirty="0">
                          <a:solidFill>
                            <a:schemeClr val="tx1"/>
                          </a:solidFill>
                          <a:effectLst/>
                        </a:rPr>
                        <a:t>Task Leadership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i="1" dirty="0">
                          <a:solidFill>
                            <a:schemeClr val="tx1"/>
                          </a:solidFill>
                          <a:effectLst/>
                        </a:rPr>
                        <a:t>Lalla Mantovani</a:t>
                      </a:r>
                    </a:p>
                    <a:p>
                      <a:pPr algn="l" fontAlgn="t"/>
                      <a:endParaRPr lang="it-IT" sz="1800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tabLst>
                          <a:tab pos="1797050" algn="l"/>
                        </a:tabLst>
                      </a:pPr>
                      <a:r>
                        <a:rPr lang="it-IT" sz="1800" b="0" i="1" dirty="0">
                          <a:solidFill>
                            <a:schemeClr val="tx1"/>
                          </a:solidFill>
                          <a:effectLst/>
                        </a:rPr>
                        <a:t>Lalla Mantovani	(GARR)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537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</a:rPr>
                        <a:t>Basic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Federica Tanlongo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tabLst>
                          <a:tab pos="1797050" algn="l"/>
                        </a:tabLst>
                      </a:pPr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Andrea Biancini	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(RETI)</a:t>
                      </a:r>
                    </a:p>
                    <a:p>
                      <a:pPr algn="l" fontAlgn="t">
                        <a:tabLst>
                          <a:tab pos="1797050" algn="l"/>
                        </a:tabLs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David </a:t>
                      </a:r>
                      <a:r>
                        <a:rPr lang="it-IT" sz="1800" b="0" dirty="0" err="1">
                          <a:solidFill>
                            <a:schemeClr val="tx1"/>
                          </a:solidFill>
                          <a:effectLst/>
                        </a:rPr>
                        <a:t>Hübner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	(DAASI)</a:t>
                      </a:r>
                    </a:p>
                    <a:p>
                      <a:pPr algn="l" fontAlgn="t">
                        <a:tabLst>
                          <a:tab pos="1797050" algn="l"/>
                        </a:tabLst>
                      </a:pPr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Marco </a:t>
                      </a:r>
                      <a:r>
                        <a:rPr lang="it-IT" sz="1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Malavolti</a:t>
                      </a:r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(GARR)</a:t>
                      </a:r>
                    </a:p>
                    <a:p>
                      <a:pPr algn="l" fontAlgn="t">
                        <a:tabLst>
                          <a:tab pos="1797050" algn="l"/>
                        </a:tabLst>
                      </a:pPr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Federica Tanlongo	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(GARR)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805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</a:rPr>
                        <a:t>Advanced Technical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David </a:t>
                      </a:r>
                      <a:r>
                        <a:rPr lang="it-IT" sz="1800" dirty="0" err="1">
                          <a:solidFill>
                            <a:schemeClr val="tx1"/>
                          </a:solidFill>
                          <a:effectLst/>
                        </a:rPr>
                        <a:t>Hübner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t"/>
                      <a:endParaRPr lang="it-IT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tabLst>
                          <a:tab pos="1797050" algn="l"/>
                        </a:tabLst>
                      </a:pPr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Andrea Biancini	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(RETI)</a:t>
                      </a:r>
                    </a:p>
                    <a:p>
                      <a:pPr algn="l" fontAlgn="t">
                        <a:tabLst>
                          <a:tab pos="1797050" algn="l"/>
                        </a:tabLs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David </a:t>
                      </a:r>
                      <a:r>
                        <a:rPr lang="it-IT" sz="1800" b="0" dirty="0" err="1">
                          <a:solidFill>
                            <a:schemeClr val="tx1"/>
                          </a:solidFill>
                          <a:effectLst/>
                        </a:rPr>
                        <a:t>Hübner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	(DAASI)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484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</a:rPr>
                        <a:t>Blue </a:t>
                      </a:r>
                      <a:r>
                        <a:rPr lang="it-IT" sz="1800" b="1" dirty="0" err="1">
                          <a:solidFill>
                            <a:schemeClr val="tx1"/>
                          </a:solidFill>
                          <a:effectLst/>
                        </a:rPr>
                        <a:t>Print</a:t>
                      </a: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</a:rPr>
                        <a:t> Architecture</a:t>
                      </a:r>
                      <a:endParaRPr lang="it-IT" sz="18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Irina Mikhailava</a:t>
                      </a: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7050" algn="l"/>
                        </a:tabLst>
                        <a:defRPr/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Irina Mikhailava</a:t>
                      </a:r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	(GÉANT)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418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</a:rPr>
                        <a:t>Advanced Legal &amp; </a:t>
                      </a:r>
                      <a:r>
                        <a:rPr lang="it-IT" sz="1800" b="1" dirty="0" err="1">
                          <a:solidFill>
                            <a:schemeClr val="tx1"/>
                          </a:solidFill>
                          <a:effectLst/>
                        </a:rPr>
                        <a:t>Policies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Uros Stevanovic</a:t>
                      </a:r>
                    </a:p>
                    <a:p>
                      <a:pPr algn="l" fontAlgn="t"/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Hannah Short</a:t>
                      </a:r>
                    </a:p>
                    <a:p>
                      <a:pPr algn="l" fontAlgn="t"/>
                      <a:endParaRPr lang="it-IT" sz="18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tabLst>
                          <a:tab pos="1797050" algn="l"/>
                        </a:tabLst>
                      </a:pPr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Uros Stevanovic	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(KIT)</a:t>
                      </a:r>
                    </a:p>
                    <a:p>
                      <a:pPr algn="l" fontAlgn="t">
                        <a:tabLst>
                          <a:tab pos="1797050" algn="l"/>
                        </a:tabLst>
                      </a:pPr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Hannah Short	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(CERN)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627753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24FC82BD-F409-43EB-800D-42CB5CB33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70" y="1925632"/>
            <a:ext cx="591300" cy="591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4056021-D4F5-4D60-A358-FA5CE6669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165" y="2668985"/>
            <a:ext cx="584705" cy="5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04A700-78D4-41CA-9DA0-79C0603736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274"/>
          <a:stretch/>
        </p:blipFill>
        <p:spPr>
          <a:xfrm>
            <a:off x="5777166" y="3842848"/>
            <a:ext cx="584704" cy="6081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0D7A7C-C71F-4AB3-B230-F52DAEE17D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60" r="12185"/>
          <a:stretch/>
        </p:blipFill>
        <p:spPr>
          <a:xfrm>
            <a:off x="5777164" y="5232796"/>
            <a:ext cx="591300" cy="7097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311F6C-C324-491A-A389-8CB875CFF4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7164" y="4528453"/>
            <a:ext cx="584705" cy="551404"/>
          </a:xfrm>
          <a:prstGeom prst="rect">
            <a:avLst/>
          </a:prstGeom>
        </p:spPr>
      </p:pic>
      <p:pic>
        <p:nvPicPr>
          <p:cNvPr id="1026" name="Picture 2" descr="Risultati immagini per unknown">
            <a:extLst>
              <a:ext uri="{FF2B5EF4-FFF2-40B4-BE49-F238E27FC236}">
                <a16:creationId xmlns:a16="http://schemas.microsoft.com/office/drawing/2014/main" id="{E78F9DB2-1B33-4B61-A62D-F2A208DD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40" y="5232795"/>
            <a:ext cx="532306" cy="70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39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7111330" cy="4737633"/>
          </a:xfrm>
        </p:spPr>
        <p:txBody>
          <a:bodyPr/>
          <a:lstStyle/>
          <a:p>
            <a:pPr marL="269875" indent="-269875" fontAlgn="base">
              <a:buFont typeface="Wingdings" panose="05000000000000000000" pitchFamily="2" charset="2"/>
              <a:buChar char="ü"/>
            </a:pPr>
            <a:r>
              <a:rPr lang="en-US" dirty="0"/>
              <a:t>Introduction</a:t>
            </a:r>
          </a:p>
          <a:p>
            <a:pPr marL="269875" indent="-269875" fontAlgn="base">
              <a:buFont typeface="Wingdings" panose="05000000000000000000" pitchFamily="2" charset="2"/>
              <a:buChar char="ü"/>
            </a:pPr>
            <a:r>
              <a:rPr lang="en-US" dirty="0"/>
              <a:t>“Scenarios”: How to connect to </a:t>
            </a:r>
            <a:r>
              <a:rPr lang="en-US" dirty="0" err="1"/>
              <a:t>IdPs</a:t>
            </a:r>
            <a:endParaRPr lang="en-US" dirty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External authentication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Federated authentication</a:t>
            </a:r>
          </a:p>
          <a:p>
            <a:pPr lvl="2" fontAlgn="base">
              <a:buFont typeface="Courier New" panose="02070309020205020404" pitchFamily="49" charset="0"/>
              <a:buChar char="o"/>
            </a:pPr>
            <a:r>
              <a:rPr lang="en-US" dirty="0"/>
              <a:t>How to join </a:t>
            </a:r>
            <a:r>
              <a:rPr lang="en-US" dirty="0" err="1"/>
              <a:t>eduGAIN</a:t>
            </a:r>
            <a:r>
              <a:rPr lang="en-US" dirty="0"/>
              <a:t> as a SP: connecting to a federation of </a:t>
            </a:r>
            <a:r>
              <a:rPr lang="en-US" dirty="0" err="1"/>
              <a:t>IdPs</a:t>
            </a:r>
            <a:endParaRPr lang="en-US" dirty="0"/>
          </a:p>
          <a:p>
            <a:pPr lvl="2" fontAlgn="base">
              <a:buFont typeface="Courier New" panose="02070309020205020404" pitchFamily="49" charset="0"/>
              <a:buChar char="o"/>
            </a:pPr>
            <a:r>
              <a:rPr lang="en-US" dirty="0"/>
              <a:t>What is Discovery?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Authentication through proxy</a:t>
            </a:r>
          </a:p>
          <a:p>
            <a:pPr lvl="2" fontAlgn="base">
              <a:buFont typeface="Courier New" panose="02070309020205020404" pitchFamily="49" charset="0"/>
              <a:buChar char="o"/>
            </a:pPr>
            <a:r>
              <a:rPr lang="en-US" dirty="0"/>
              <a:t>Best practices in creating a service catalog</a:t>
            </a:r>
          </a:p>
          <a:p>
            <a:pPr marL="269875" indent="-269875" fontAlgn="base">
              <a:buFont typeface="Wingdings" panose="05000000000000000000" pitchFamily="2" charset="2"/>
              <a:buChar char="ü"/>
            </a:pPr>
            <a:r>
              <a:rPr lang="en-US" dirty="0"/>
              <a:t>“Use cases”: SP focused use-cases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Federated access to non-web (and mobile) applications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AAI for distributed communities (VOs)</a:t>
            </a:r>
          </a:p>
          <a:p>
            <a:pPr lvl="2" fontAlgn="base">
              <a:buFont typeface="Courier New" panose="02070309020205020404" pitchFamily="49" charset="0"/>
              <a:buChar char="o"/>
            </a:pPr>
            <a:r>
              <a:rPr lang="en-US" dirty="0" err="1"/>
              <a:t>Centralising</a:t>
            </a:r>
            <a:r>
              <a:rPr lang="en-US" dirty="0"/>
              <a:t> </a:t>
            </a:r>
            <a:r>
              <a:rPr lang="en-US" dirty="0" err="1"/>
              <a:t>authorisation</a:t>
            </a:r>
            <a:r>
              <a:rPr lang="en-US" dirty="0"/>
              <a:t> access control for the community’s SPs</a:t>
            </a:r>
          </a:p>
          <a:p>
            <a:pPr lvl="2" fontAlgn="base">
              <a:buFont typeface="Courier New" panose="02070309020205020404" pitchFamily="49" charset="0"/>
              <a:buChar char="o"/>
            </a:pPr>
            <a:r>
              <a:rPr lang="en-US" dirty="0"/>
              <a:t>Attribute aggregation scenarios: pull vs push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Cookbook for Service Providers, next steps</a:t>
            </a:r>
            <a:br>
              <a:rPr lang="en-GB" dirty="0"/>
            </a:br>
            <a:r>
              <a:rPr lang="en-GB" sz="2000" b="0" i="1" dirty="0">
                <a:solidFill>
                  <a:srgbClr val="F6791C"/>
                </a:solidFill>
              </a:rPr>
              <a:t>Basic Training</a:t>
            </a:r>
            <a:endParaRPr lang="en-GB" b="0" i="1" dirty="0">
              <a:solidFill>
                <a:srgbClr val="F6791C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EB55B5-FC0E-49B2-B351-D1AC96F8728A}"/>
              </a:ext>
            </a:extLst>
          </p:cNvPr>
          <p:cNvGrpSpPr/>
          <p:nvPr/>
        </p:nvGrpSpPr>
        <p:grpSpPr>
          <a:xfrm>
            <a:off x="8005010" y="1451811"/>
            <a:ext cx="3797823" cy="4825872"/>
            <a:chOff x="8005010" y="1451811"/>
            <a:chExt cx="3797823" cy="4825872"/>
          </a:xfrm>
        </p:grpSpPr>
        <p:sp>
          <p:nvSpPr>
            <p:cNvPr id="18" name="Content Placeholder 1">
              <a:extLst>
                <a:ext uri="{FF2B5EF4-FFF2-40B4-BE49-F238E27FC236}">
                  <a16:creationId xmlns:a16="http://schemas.microsoft.com/office/drawing/2014/main" id="{4AB70916-7CD7-4CE3-90AC-754E6D2B5EE8}"/>
                </a:ext>
              </a:extLst>
            </p:cNvPr>
            <p:cNvSpPr txBox="1">
              <a:spLocks/>
            </p:cNvSpPr>
            <p:nvPr/>
          </p:nvSpPr>
          <p:spPr>
            <a:xfrm>
              <a:off x="8117305" y="1540050"/>
              <a:ext cx="3685528" cy="47376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3F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buNone/>
              </a:pPr>
              <a:r>
                <a:rPr lang="en-US" sz="1600" dirty="0">
                  <a:solidFill>
                    <a:srgbClr val="F57B20"/>
                  </a:solidFill>
                </a:rPr>
                <a:t>Federation 101</a:t>
              </a:r>
              <a:br>
                <a:rPr lang="en-US" sz="1400" dirty="0">
                  <a:solidFill>
                    <a:srgbClr val="F57B20"/>
                  </a:solidFill>
                </a:rPr>
              </a:br>
              <a:r>
                <a:rPr lang="en-US" sz="1400" i="1" dirty="0">
                  <a:solidFill>
                    <a:schemeClr val="tx1"/>
                  </a:solidFill>
                </a:rPr>
                <a:t>Module developed and extended with “terms and definition”.</a:t>
              </a:r>
            </a:p>
            <a:p>
              <a:pPr marL="0" indent="0" fontAlgn="base">
                <a:buNone/>
              </a:pPr>
              <a:r>
                <a:rPr lang="en-US" sz="1600" dirty="0" err="1">
                  <a:solidFill>
                    <a:srgbClr val="F57B20"/>
                  </a:solidFill>
                </a:rPr>
                <a:t>Externalising</a:t>
              </a:r>
              <a:r>
                <a:rPr lang="en-US" sz="1600" dirty="0">
                  <a:solidFill>
                    <a:srgbClr val="F57B20"/>
                  </a:solidFill>
                </a:rPr>
                <a:t> authentication</a:t>
              </a:r>
            </a:p>
            <a:p>
              <a:pPr marL="0" indent="0" fontAlgn="base">
                <a:buNone/>
              </a:pPr>
              <a:r>
                <a:rPr lang="en-US" sz="1400" i="1" dirty="0">
                  <a:solidFill>
                    <a:schemeClr val="tx1"/>
                  </a:solidFill>
                </a:rPr>
                <a:t>Create "scoping" and execute course testing to verify interest in the training (Federica).</a:t>
              </a:r>
            </a:p>
            <a:p>
              <a:pPr marL="0" indent="0" fontAlgn="base">
                <a:buNone/>
              </a:pPr>
              <a:r>
                <a:rPr lang="en-US" sz="1600" dirty="0">
                  <a:solidFill>
                    <a:srgbClr val="F57B20"/>
                  </a:solidFill>
                </a:rPr>
                <a:t>Federating a service</a:t>
              </a:r>
            </a:p>
            <a:p>
              <a:pPr marL="0" indent="0" fontAlgn="base">
                <a:buNone/>
              </a:pPr>
              <a:r>
                <a:rPr lang="en-US" sz="1400" i="1" dirty="0">
                  <a:solidFill>
                    <a:schemeClr val="tx1"/>
                  </a:solidFill>
                </a:rPr>
                <a:t>Create "scoping" and execute course testing to verify interest in the training (Marco).</a:t>
              </a:r>
            </a:p>
            <a:p>
              <a:pPr marL="0" indent="0" fontAlgn="base">
                <a:buNone/>
              </a:pPr>
              <a:r>
                <a:rPr lang="en-US" sz="1600" dirty="0">
                  <a:solidFill>
                    <a:srgbClr val="F57B20"/>
                  </a:solidFill>
                </a:rPr>
                <a:t>Using a Proxy</a:t>
              </a:r>
            </a:p>
            <a:p>
              <a:pPr marL="0" indent="0" fontAlgn="base">
                <a:buNone/>
              </a:pPr>
              <a:r>
                <a:rPr lang="en-US" sz="1400" i="1" dirty="0">
                  <a:solidFill>
                    <a:schemeClr val="tx1"/>
                  </a:solidFill>
                </a:rPr>
                <a:t>Create "scoping" and execute course testing to verify interest in the training (David).</a:t>
              </a:r>
              <a:endParaRPr lang="en-US" sz="1400" dirty="0">
                <a:solidFill>
                  <a:srgbClr val="F57B20"/>
                </a:solidFill>
              </a:endParaRPr>
            </a:p>
            <a:p>
              <a:pPr marL="0" indent="0" fontAlgn="base">
                <a:buNone/>
              </a:pPr>
              <a:r>
                <a:rPr lang="en-US" sz="1600" dirty="0">
                  <a:solidFill>
                    <a:srgbClr val="F57B20"/>
                  </a:solidFill>
                </a:rPr>
                <a:t>Non-web applications</a:t>
              </a:r>
            </a:p>
            <a:p>
              <a:pPr marL="0" indent="0" fontAlgn="base">
                <a:buNone/>
              </a:pPr>
              <a:r>
                <a:rPr lang="en-US" sz="1400" i="1" dirty="0">
                  <a:solidFill>
                    <a:schemeClr val="tx1"/>
                  </a:solidFill>
                </a:rPr>
                <a:t>Create "scoping" and execute course testing to verify interest in the training (Andrea).</a:t>
              </a:r>
              <a:endParaRPr lang="en-US" sz="1400" dirty="0">
                <a:solidFill>
                  <a:srgbClr val="F57B20"/>
                </a:solidFill>
              </a:endParaRPr>
            </a:p>
            <a:p>
              <a:pPr marL="0" indent="0" fontAlgn="base">
                <a:buNone/>
              </a:pPr>
              <a:r>
                <a:rPr lang="en-US" sz="1600" dirty="0">
                  <a:solidFill>
                    <a:srgbClr val="F57B20"/>
                  </a:solidFill>
                </a:rPr>
                <a:t>Authorization</a:t>
              </a:r>
            </a:p>
            <a:p>
              <a:pPr marL="0" indent="0" fontAlgn="base">
                <a:buNone/>
              </a:pPr>
              <a:r>
                <a:rPr lang="en-US" sz="1400" i="1" dirty="0">
                  <a:solidFill>
                    <a:schemeClr val="tx1"/>
                  </a:solidFill>
                </a:rPr>
                <a:t>Create "scoping" and execute course testing to verify interest in the training (Federica).</a:t>
              </a:r>
              <a:endParaRPr lang="en-US" sz="1400" dirty="0">
                <a:solidFill>
                  <a:srgbClr val="F57B20"/>
                </a:solidFill>
              </a:endParaRPr>
            </a:p>
            <a:p>
              <a:pPr marL="0" indent="0" fontAlgn="base">
                <a:buNone/>
              </a:pPr>
              <a:endParaRPr lang="en-US" sz="1400" dirty="0">
                <a:solidFill>
                  <a:srgbClr val="F57B20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4D7CA42-441B-475B-B991-85A9262B208C}"/>
                </a:ext>
              </a:extLst>
            </p:cNvPr>
            <p:cNvCxnSpPr/>
            <p:nvPr/>
          </p:nvCxnSpPr>
          <p:spPr>
            <a:xfrm>
              <a:off x="8005010" y="1451811"/>
              <a:ext cx="0" cy="4825872"/>
            </a:xfrm>
            <a:prstGeom prst="line">
              <a:avLst/>
            </a:prstGeom>
            <a:ln>
              <a:solidFill>
                <a:srgbClr val="013F5E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880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7448214" cy="4737633"/>
          </a:xfrm>
        </p:spPr>
        <p:txBody>
          <a:bodyPr/>
          <a:lstStyle/>
          <a:p>
            <a:pPr marL="269875" indent="-269875" fontAlgn="base">
              <a:buFont typeface="Wingdings" panose="05000000000000000000" pitchFamily="2" charset="2"/>
              <a:buChar char="ü"/>
            </a:pPr>
            <a:r>
              <a:rPr lang="en-US" dirty="0"/>
              <a:t>The AARC blueprint architecture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What is an AAI service platform for communities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When is it necessary to deploy the blueprint architecture? Which pieces are optional vs recommended? 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Examples of AAI service platforms for communities:</a:t>
            </a:r>
          </a:p>
          <a:p>
            <a:pPr lvl="2" fontAlgn="base">
              <a:buFont typeface="Courier New" panose="02070309020205020404" pitchFamily="49" charset="0"/>
              <a:buChar char="o"/>
            </a:pPr>
            <a:r>
              <a:rPr lang="en-US" dirty="0"/>
              <a:t>EGI Check-in service</a:t>
            </a:r>
          </a:p>
          <a:p>
            <a:pPr lvl="2" fontAlgn="base">
              <a:buFont typeface="Courier New" panose="02070309020205020404" pitchFamily="49" charset="0"/>
              <a:buChar char="o"/>
            </a:pPr>
            <a:r>
              <a:rPr lang="en-US" dirty="0"/>
              <a:t>EUDAT B2ACCESS</a:t>
            </a:r>
          </a:p>
          <a:p>
            <a:pPr lvl="2" fontAlgn="base">
              <a:buFont typeface="Courier New" panose="02070309020205020404" pitchFamily="49" charset="0"/>
              <a:buChar char="o"/>
            </a:pPr>
            <a:r>
              <a:rPr lang="en-US" dirty="0"/>
              <a:t>GÉANT </a:t>
            </a:r>
            <a:r>
              <a:rPr lang="en-US" dirty="0" err="1"/>
              <a:t>eduTEAMS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Cookbook for Service Providers, next steps</a:t>
            </a:r>
            <a:br>
              <a:rPr lang="en-GB" dirty="0"/>
            </a:br>
            <a:r>
              <a:rPr lang="en-GB" sz="2000" b="0" i="1" dirty="0">
                <a:solidFill>
                  <a:srgbClr val="F6791C"/>
                </a:solidFill>
              </a:rPr>
              <a:t>Advanced Training on Blue Print Architecture</a:t>
            </a:r>
            <a:endParaRPr lang="en-GB" b="0" i="1" dirty="0">
              <a:solidFill>
                <a:srgbClr val="F6791C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BA3B70-3972-44CB-9AD1-BFDEB5F84EE9}"/>
              </a:ext>
            </a:extLst>
          </p:cNvPr>
          <p:cNvGrpSpPr/>
          <p:nvPr/>
        </p:nvGrpSpPr>
        <p:grpSpPr>
          <a:xfrm>
            <a:off x="8005010" y="1451811"/>
            <a:ext cx="3797823" cy="4825872"/>
            <a:chOff x="8005010" y="1451811"/>
            <a:chExt cx="3797823" cy="4825872"/>
          </a:xfrm>
        </p:grpSpPr>
        <p:sp>
          <p:nvSpPr>
            <p:cNvPr id="18" name="Content Placeholder 1">
              <a:extLst>
                <a:ext uri="{FF2B5EF4-FFF2-40B4-BE49-F238E27FC236}">
                  <a16:creationId xmlns:a16="http://schemas.microsoft.com/office/drawing/2014/main" id="{B371EABA-5950-462C-8FA2-9BA787C54BBF}"/>
                </a:ext>
              </a:extLst>
            </p:cNvPr>
            <p:cNvSpPr txBox="1">
              <a:spLocks/>
            </p:cNvSpPr>
            <p:nvPr/>
          </p:nvSpPr>
          <p:spPr>
            <a:xfrm>
              <a:off x="8117305" y="1540050"/>
              <a:ext cx="3685528" cy="47376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3F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buNone/>
              </a:pPr>
              <a:r>
                <a:rPr lang="en-US" sz="1600" dirty="0">
                  <a:solidFill>
                    <a:srgbClr val="F57B20"/>
                  </a:solidFill>
                </a:rPr>
                <a:t>BPA</a:t>
              </a:r>
              <a:br>
                <a:rPr lang="en-US" sz="1400" dirty="0">
                  <a:solidFill>
                    <a:srgbClr val="F57B20"/>
                  </a:solidFill>
                </a:rPr>
              </a:br>
              <a:r>
                <a:rPr lang="en-US" sz="1400" i="1" dirty="0">
                  <a:solidFill>
                    <a:schemeClr val="tx1"/>
                  </a:solidFill>
                </a:rPr>
                <a:t>Ongoing the creation of a BPA module to upload to Moodle platform (Irina).</a:t>
              </a:r>
              <a:endParaRPr lang="en-US" sz="1400" dirty="0">
                <a:solidFill>
                  <a:srgbClr val="F57B20"/>
                </a:solidFill>
              </a:endParaRPr>
            </a:p>
            <a:p>
              <a:pPr marL="0" indent="0" fontAlgn="base">
                <a:buNone/>
              </a:pPr>
              <a:endParaRPr lang="en-US" sz="1400" dirty="0">
                <a:solidFill>
                  <a:srgbClr val="F57B20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0309F27-453A-43DF-8183-3F4270947B08}"/>
                </a:ext>
              </a:extLst>
            </p:cNvPr>
            <p:cNvCxnSpPr/>
            <p:nvPr/>
          </p:nvCxnSpPr>
          <p:spPr>
            <a:xfrm>
              <a:off x="8005010" y="1451811"/>
              <a:ext cx="0" cy="4825872"/>
            </a:xfrm>
            <a:prstGeom prst="line">
              <a:avLst/>
            </a:prstGeom>
            <a:ln>
              <a:solidFill>
                <a:srgbClr val="013F5E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041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purl.org/dc/dcmitype/"/>
    <ds:schemaRef ds:uri="http://schemas.openxmlformats.org/package/2006/metadata/core-properties"/>
    <ds:schemaRef ds:uri="http://schemas.microsoft.com/sharepoint/v3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4143</TotalTime>
  <Words>1153</Words>
  <Application>Microsoft Office PowerPoint</Application>
  <PresentationFormat>Widescreen</PresentationFormat>
  <Paragraphs>207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Verdana</vt:lpstr>
      <vt:lpstr>Wingdings</vt:lpstr>
      <vt:lpstr>GEANT Association</vt:lpstr>
      <vt:lpstr>PowerPoint Presentation</vt:lpstr>
      <vt:lpstr>What happened from AARC1 Trainings available</vt:lpstr>
      <vt:lpstr>The AARC2 training process High level description of the process phases</vt:lpstr>
      <vt:lpstr>AARC2, planning the first activities The survey performed and the answers collected</vt:lpstr>
      <vt:lpstr>The cookbook for Service Providers The structure of the cookbook</vt:lpstr>
      <vt:lpstr>The cookbook for Service Providers Modules of the AARC2 training</vt:lpstr>
      <vt:lpstr>The cookbook for Service Providers The NA2T2 team composition</vt:lpstr>
      <vt:lpstr>Cookbook for Service Providers, next steps Basic Training</vt:lpstr>
      <vt:lpstr>Cookbook for Service Providers, next steps Advanced Training on Blue Print Architecture</vt:lpstr>
      <vt:lpstr>Cookbook for Service Providers, next steps Advanced Technical Training (1/2)</vt:lpstr>
      <vt:lpstr>Cookbook for Service Providers, next steps Advanced Technical Training (2/2)</vt:lpstr>
      <vt:lpstr>Cookbook for Service Providers, next steps Advanced training on policy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Biancini Andrea</cp:lastModifiedBy>
  <cp:revision>85</cp:revision>
  <cp:lastPrinted>2015-05-01T10:30:08Z</cp:lastPrinted>
  <dcterms:created xsi:type="dcterms:W3CDTF">2015-04-29T14:13:57Z</dcterms:created>
  <dcterms:modified xsi:type="dcterms:W3CDTF">2017-11-21T13:03:27Z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