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83" r:id="rId5"/>
    <p:sldId id="305" r:id="rId6"/>
    <p:sldId id="306" r:id="rId7"/>
    <p:sldId id="307" r:id="rId8"/>
    <p:sldId id="297" r:id="rId9"/>
    <p:sldId id="301" r:id="rId10"/>
    <p:sldId id="304" r:id="rId11"/>
    <p:sldId id="302" r:id="rId12"/>
    <p:sldId id="303" r:id="rId13"/>
    <p:sldId id="286" r:id="rId14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B20"/>
    <a:srgbClr val="013F5E"/>
    <a:srgbClr val="F6791C"/>
    <a:srgbClr val="003F5E"/>
    <a:srgbClr val="F57A1E"/>
    <a:srgbClr val="003959"/>
    <a:srgbClr val="ED1556"/>
    <a:srgbClr val="003F5D"/>
    <a:srgbClr val="1C4161"/>
    <a:srgbClr val="004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5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8" y="1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22/11/2017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>
                <a:solidFill>
                  <a:srgbClr val="003F5E"/>
                </a:solidFill>
              </a:rPr>
              <a:t>Authentication and Authorisation for Research and Collaboration</a:t>
            </a: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>
                <a:solidFill>
                  <a:srgbClr val="003F5D"/>
                </a:solidFill>
              </a:rPr>
              <a:t>Style</a:t>
            </a:r>
            <a:r>
              <a:rPr lang="en-GB" sz="1800" b="1" baseline="0" dirty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>
                <a:solidFill>
                  <a:srgbClr val="ED1556"/>
                </a:solidFill>
              </a:rPr>
              <a:t> </a:t>
            </a:r>
            <a:r>
              <a:rPr lang="en-GB" sz="1800" baseline="0" dirty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>
                <a:solidFill>
                  <a:srgbClr val="F6791C"/>
                </a:solidFill>
              </a:rPr>
              <a:t>Any</a:t>
            </a:r>
            <a:r>
              <a:rPr lang="en-GB" sz="4400" baseline="0" dirty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91782" y="6289305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</a:rPr>
              <a:t>https://aarc-project.eu</a:t>
            </a: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r>
              <a:rPr lang="en-US" dirty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arrnews.it/internazionale-16/528-aarc2-un-passo-avanti-per-le-identita-federate-in-europa" TargetMode="External"/><Relationship Id="rId3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egi.eu/wp-content/uploads/2017/11/EGI-RIs.pdf" TargetMode="External"/><Relationship Id="rId3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/>
              <a:t>Andrea Biancini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AARC2 Second Meeting, Amsterdam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GB" dirty="0"/>
              <a:t>(AARC2.AHM)</a:t>
            </a:r>
            <a:r>
              <a:rPr lang="it-IT" baseline="30000" dirty="0"/>
              <a:t>2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NA2 Overview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/>
              <a:t>November, 21</a:t>
            </a:r>
            <a:r>
              <a:rPr lang="en-GB" baseline="30000" dirty="0"/>
              <a:t>st</a:t>
            </a:r>
            <a:r>
              <a:rPr lang="en-GB" dirty="0"/>
              <a:t> 2017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/>
              <a:t>NA2 WP leader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Reti</a:t>
            </a:r>
            <a:r>
              <a:rPr lang="en-GB" dirty="0"/>
              <a:t> </a:t>
            </a:r>
            <a:r>
              <a:rPr lang="en-GB" dirty="0" err="1"/>
              <a:t>SpA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493D792-4A6B-46AE-BEFC-7E6E3B333E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537" y="4708229"/>
            <a:ext cx="946484" cy="53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/>
              <a:t>andrea.biancini@reti.it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1" y="1439333"/>
            <a:ext cx="11358331" cy="4737633"/>
          </a:xfrm>
        </p:spPr>
        <p:txBody>
          <a:bodyPr>
            <a:normAutofit/>
          </a:bodyPr>
          <a:lstStyle/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This Task is to lead the Activity as a </a:t>
            </a:r>
            <a:r>
              <a:rPr lang="en-US" dirty="0" smtClean="0"/>
              <a:t>whole</a:t>
            </a:r>
            <a:r>
              <a:rPr lang="en-US" dirty="0"/>
              <a:t>:</a:t>
            </a:r>
            <a:endParaRPr lang="en-US" dirty="0" smtClean="0"/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r>
              <a:rPr lang="en-US" sz="2000" dirty="0" smtClean="0"/>
              <a:t>to </a:t>
            </a:r>
            <a:r>
              <a:rPr lang="en-US" sz="2000" dirty="0"/>
              <a:t>provide the necessary support for outreach and effective training delivery, </a:t>
            </a:r>
            <a:endParaRPr lang="en-US" sz="2000" dirty="0" smtClean="0"/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r>
              <a:rPr lang="en-US" sz="2000" dirty="0" smtClean="0"/>
              <a:t>to </a:t>
            </a:r>
            <a:r>
              <a:rPr lang="en-US" sz="2000" dirty="0"/>
              <a:t>ensure cooperation with the other work packages, as well as to facilitate communication between the communities and those operating the infrastructures</a:t>
            </a:r>
            <a:r>
              <a:rPr lang="en-US" sz="2000" dirty="0" smtClean="0"/>
              <a:t>.</a:t>
            </a:r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r>
              <a:rPr lang="en-US" sz="2000" dirty="0"/>
              <a:t>NA2 strategy document: https://</a:t>
            </a:r>
            <a:r>
              <a:rPr lang="en-US" sz="2000" dirty="0" err="1"/>
              <a:t>wiki.geant.org</a:t>
            </a:r>
            <a:r>
              <a:rPr lang="en-US" sz="2000" dirty="0"/>
              <a:t>/download/attachments/86278160/AARC%20Strategy%20for%20NA2.docx?api=v2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NA2.0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Work package leadership</a:t>
            </a:r>
            <a:endParaRPr lang="en-GB" b="0" i="1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3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1" y="1439333"/>
            <a:ext cx="11358331" cy="4737633"/>
          </a:xfrm>
        </p:spPr>
        <p:txBody>
          <a:bodyPr>
            <a:normAutofit fontScale="92500" lnSpcReduction="10000"/>
          </a:bodyPr>
          <a:lstStyle/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 smtClean="0"/>
              <a:t>Objective:</a:t>
            </a:r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r>
              <a:rPr lang="en-US" dirty="0" smtClean="0"/>
              <a:t>to </a:t>
            </a:r>
            <a:r>
              <a:rPr lang="en-US" dirty="0"/>
              <a:t>reach out to </a:t>
            </a:r>
            <a:r>
              <a:rPr lang="en-US" dirty="0" smtClean="0"/>
              <a:t>AARC communities </a:t>
            </a:r>
            <a:r>
              <a:rPr lang="en-US" dirty="0"/>
              <a:t>to promote </a:t>
            </a:r>
            <a:r>
              <a:rPr lang="en-US" dirty="0" smtClean="0"/>
              <a:t>use </a:t>
            </a:r>
            <a:r>
              <a:rPr lang="en-US" dirty="0"/>
              <a:t>of federated access and </a:t>
            </a:r>
            <a:r>
              <a:rPr lang="en-US" dirty="0" smtClean="0"/>
              <a:t>results </a:t>
            </a:r>
            <a:r>
              <a:rPr lang="en-US" dirty="0"/>
              <a:t>from </a:t>
            </a:r>
            <a:r>
              <a:rPr lang="en-US" dirty="0" smtClean="0"/>
              <a:t>AARC. </a:t>
            </a:r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develop all the necessary material to promote the work done in the other work packages</a:t>
            </a:r>
            <a:r>
              <a:rPr lang="en-US" dirty="0" smtClean="0"/>
              <a:t>.</a:t>
            </a:r>
            <a:endParaRPr lang="en-US" dirty="0" smtClean="0"/>
          </a:p>
          <a:p>
            <a:pPr marL="612775" lvl="1" indent="-269875" fontAlgn="base">
              <a:buFont typeface="Wingdings" panose="05000000000000000000" pitchFamily="2" charset="2"/>
              <a:buChar char="ü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 smtClean="0"/>
              <a:t>Twofold approach:</a:t>
            </a:r>
            <a:endParaRPr lang="en-US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b="1" dirty="0"/>
              <a:t>Outreach</a:t>
            </a:r>
            <a:r>
              <a:rPr lang="en-US" dirty="0"/>
              <a:t> – Continue the outreach </a:t>
            </a:r>
            <a:r>
              <a:rPr lang="en-US" dirty="0" smtClean="0"/>
              <a:t>to </a:t>
            </a:r>
            <a:r>
              <a:rPr lang="en-US" dirty="0" err="1"/>
              <a:t>optimise</a:t>
            </a:r>
            <a:r>
              <a:rPr lang="en-US" dirty="0"/>
              <a:t> the uptake of federation identity, </a:t>
            </a:r>
            <a:endParaRPr lang="en-US" dirty="0" smtClean="0"/>
          </a:p>
          <a:p>
            <a:pPr lvl="2" fontAlgn="base">
              <a:buFont typeface="Wingdings" panose="05000000000000000000" pitchFamily="2" charset="2"/>
              <a:buChar char="§"/>
            </a:pPr>
            <a:r>
              <a:rPr lang="en-US" dirty="0" smtClean="0"/>
              <a:t>reach </a:t>
            </a:r>
            <a:r>
              <a:rPr lang="en-US" dirty="0"/>
              <a:t>out to communities </a:t>
            </a:r>
            <a:r>
              <a:rPr lang="en-US" dirty="0" smtClean="0"/>
              <a:t>not yet approached </a:t>
            </a:r>
          </a:p>
          <a:p>
            <a:pPr lvl="2" fontAlgn="base">
              <a:buFont typeface="Wingdings" panose="05000000000000000000" pitchFamily="2" charset="2"/>
              <a:buChar char="§"/>
            </a:pPr>
            <a:r>
              <a:rPr lang="en-US" dirty="0" smtClean="0"/>
              <a:t>liaise </a:t>
            </a:r>
            <a:r>
              <a:rPr lang="en-US" dirty="0"/>
              <a:t>with other </a:t>
            </a:r>
            <a:r>
              <a:rPr lang="en-US" dirty="0" smtClean="0"/>
              <a:t>relevant projects/communities</a:t>
            </a:r>
          </a:p>
          <a:p>
            <a:pPr lvl="2" fontAlgn="base">
              <a:buFont typeface="Wingdings" panose="05000000000000000000" pitchFamily="2" charset="2"/>
              <a:buChar char="§"/>
            </a:pPr>
            <a:endParaRPr lang="en-US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b="1" dirty="0"/>
              <a:t>Communication </a:t>
            </a:r>
            <a:r>
              <a:rPr lang="en-US" dirty="0"/>
              <a:t>– Facilitate </a:t>
            </a:r>
            <a:r>
              <a:rPr lang="en-US" dirty="0" smtClean="0"/>
              <a:t>interaction </a:t>
            </a:r>
            <a:r>
              <a:rPr lang="en-US" dirty="0"/>
              <a:t>and communication among the communities and between the communities and the infrastructures by means of two delivery platforms: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dirty="0"/>
              <a:t>The </a:t>
            </a:r>
            <a:r>
              <a:rPr lang="en-US" b="1" dirty="0">
                <a:solidFill>
                  <a:srgbClr val="F57B20"/>
                </a:solidFill>
              </a:rPr>
              <a:t>Community Engagement Forum (CEF)</a:t>
            </a:r>
            <a:r>
              <a:rPr lang="en-US" dirty="0">
                <a:solidFill>
                  <a:srgbClr val="F57B2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smtClean="0"/>
              <a:t>An open  </a:t>
            </a:r>
            <a:r>
              <a:rPr lang="en-US" dirty="0"/>
              <a:t>forum for engaging </a:t>
            </a:r>
            <a:r>
              <a:rPr lang="en-US" dirty="0" smtClean="0"/>
              <a:t>with user communities</a:t>
            </a:r>
            <a:r>
              <a:rPr lang="en-US" dirty="0" smtClean="0"/>
              <a:t>, rooted in FIM4R. </a:t>
            </a:r>
            <a:endParaRPr lang="en-US" dirty="0" smtClean="0"/>
          </a:p>
          <a:p>
            <a:pPr lvl="3" fontAlgn="base">
              <a:buFont typeface="Courier New" panose="02070309020205020404" pitchFamily="49" charset="0"/>
              <a:buChar char="o"/>
            </a:pPr>
            <a:r>
              <a:rPr lang="en-US" dirty="0" smtClean="0"/>
              <a:t>AARC to get feedback on AARC results and get new research communities requirements to validate AARC work</a:t>
            </a:r>
          </a:p>
          <a:p>
            <a:pPr lvl="3" fontAlgn="base">
              <a:buFont typeface="Courier New" panose="02070309020205020404" pitchFamily="49" charset="0"/>
              <a:buChar char="o"/>
            </a:pPr>
            <a:r>
              <a:rPr lang="en-US" dirty="0" smtClean="0"/>
              <a:t>To provide training if needed.</a:t>
            </a:r>
          </a:p>
          <a:p>
            <a:pPr lvl="3" fontAlgn="base">
              <a:buFont typeface="Courier New" panose="02070309020205020404" pitchFamily="49" charset="0"/>
              <a:buChar char="o"/>
            </a:pPr>
            <a:endParaRPr lang="en-US" dirty="0"/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dirty="0"/>
              <a:t>The </a:t>
            </a:r>
            <a:r>
              <a:rPr lang="en-US" b="1" dirty="0">
                <a:solidFill>
                  <a:srgbClr val="F57B20"/>
                </a:solidFill>
              </a:rPr>
              <a:t>AARC Engagement Group for Infrastructures (AEGIS)</a:t>
            </a:r>
            <a:r>
              <a:rPr lang="en-US" dirty="0"/>
              <a:t> – </a:t>
            </a:r>
            <a:r>
              <a:rPr lang="en-US" dirty="0" smtClean="0"/>
              <a:t>Bilateral channel with r/e-infrastructures to endorse AARC recommendations</a:t>
            </a:r>
            <a:r>
              <a:rPr lang="en-US" dirty="0"/>
              <a:t> </a:t>
            </a:r>
            <a:r>
              <a:rPr lang="en-US" dirty="0" smtClean="0"/>
              <a:t>and to ensure AARC results are deployed. NA2 provides support for communication.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NA2.1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Outreach and Communication </a:t>
            </a:r>
            <a:endParaRPr lang="en-GB" b="0" i="1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81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30262" cy="4737633"/>
          </a:xfrm>
        </p:spPr>
        <p:txBody>
          <a:bodyPr>
            <a:normAutofit/>
          </a:bodyPr>
          <a:lstStyle/>
          <a:p>
            <a:pPr marL="269875" indent="-269875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The objective of this Task is to reach out to </a:t>
            </a:r>
            <a:r>
              <a:rPr lang="en-US" dirty="0" smtClean="0"/>
              <a:t>AARC targeted communities </a:t>
            </a:r>
            <a:r>
              <a:rPr lang="en-US" dirty="0"/>
              <a:t>and promote the use of federated access via training. The Task will </a:t>
            </a:r>
            <a:r>
              <a:rPr lang="en-US" dirty="0" smtClean="0"/>
              <a:t>offer:</a:t>
            </a:r>
            <a:endParaRPr lang="en-US" dirty="0"/>
          </a:p>
          <a:p>
            <a:pPr lvl="1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1" dirty="0"/>
              <a:t>Basic training</a:t>
            </a:r>
            <a:r>
              <a:rPr lang="en-US" sz="2000" dirty="0"/>
              <a:t> </a:t>
            </a:r>
            <a:r>
              <a:rPr lang="en-US" sz="2000" dirty="0" smtClean="0"/>
              <a:t>(Fed 101)– addresses AARC research communities </a:t>
            </a:r>
            <a:r>
              <a:rPr lang="en-US" sz="2000" dirty="0"/>
              <a:t>that have not deployed </a:t>
            </a:r>
            <a:r>
              <a:rPr lang="en-US" sz="2000" dirty="0" smtClean="0"/>
              <a:t>federated access to present FIM key aspects and </a:t>
            </a:r>
            <a:r>
              <a:rPr lang="en-US" sz="2000" dirty="0" smtClean="0"/>
              <a:t>benefits</a:t>
            </a:r>
            <a:r>
              <a:rPr lang="en-US" sz="2000" dirty="0" smtClean="0"/>
              <a:t>.</a:t>
            </a:r>
            <a:endParaRPr lang="en-US" sz="2000" dirty="0"/>
          </a:p>
          <a:p>
            <a:pPr lvl="1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1" dirty="0"/>
              <a:t>Advanced training </a:t>
            </a:r>
            <a:r>
              <a:rPr lang="en-US" sz="2000" dirty="0"/>
              <a:t>– The Task </a:t>
            </a:r>
            <a:r>
              <a:rPr lang="en-US" sz="2000" dirty="0" smtClean="0"/>
              <a:t>addresses AARC research communities </a:t>
            </a:r>
            <a:r>
              <a:rPr lang="en-US" sz="2000" dirty="0"/>
              <a:t>that </a:t>
            </a:r>
            <a:r>
              <a:rPr lang="en-US" sz="2000" dirty="0" smtClean="0"/>
              <a:t>have already an AAI and are offering federated access </a:t>
            </a:r>
            <a:r>
              <a:rPr lang="en-US" sz="2000" dirty="0" smtClean="0"/>
              <a:t>but want to adopt AARC blueprint architecture and related policies </a:t>
            </a:r>
            <a:endParaRPr lang="en-US" sz="2000" dirty="0"/>
          </a:p>
          <a:p>
            <a:pPr lvl="1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1" dirty="0"/>
              <a:t>Training on AARC/AARC2 results</a:t>
            </a:r>
            <a:r>
              <a:rPr lang="en-US" sz="2000" dirty="0"/>
              <a:t> – </a:t>
            </a:r>
            <a:r>
              <a:rPr lang="en-US" sz="2000" dirty="0" smtClean="0"/>
              <a:t>Training specific results and/or pilots. 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NA2.2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Training</a:t>
            </a:r>
            <a:endParaRPr lang="en-GB" b="0" i="1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88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NA2 Training and Outreach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The work package structure</a:t>
            </a:r>
            <a:endParaRPr lang="en-GB" b="0" i="1" dirty="0">
              <a:solidFill>
                <a:srgbClr val="F6791C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217F1724-0D76-4092-9704-BE009940F5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241295"/>
              </p:ext>
            </p:extLst>
          </p:nvPr>
        </p:nvGraphicFramePr>
        <p:xfrm>
          <a:off x="1258987" y="1320015"/>
          <a:ext cx="8923885" cy="4922520"/>
        </p:xfrm>
        <a:graphic>
          <a:graphicData uri="http://schemas.openxmlformats.org/drawingml/2006/table">
            <a:tbl>
              <a:tblPr/>
              <a:tblGrid>
                <a:gridCol w="3762121">
                  <a:extLst>
                    <a:ext uri="{9D8B030D-6E8A-4147-A177-3AD203B41FA5}">
                      <a16:colId xmlns:a16="http://schemas.microsoft.com/office/drawing/2014/main" xmlns="" val="753348275"/>
                    </a:ext>
                  </a:extLst>
                </a:gridCol>
                <a:gridCol w="5161764">
                  <a:extLst>
                    <a:ext uri="{9D8B030D-6E8A-4147-A177-3AD203B41FA5}">
                      <a16:colId xmlns:a16="http://schemas.microsoft.com/office/drawing/2014/main" xmlns="" val="2573867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Task</a:t>
                      </a:r>
                    </a:p>
                  </a:txBody>
                  <a:tcPr marL="95250" marR="142875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3F5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People</a:t>
                      </a:r>
                    </a:p>
                  </a:txBody>
                  <a:tcPr marL="95250" marR="142875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3F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7921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i="1" dirty="0">
                          <a:solidFill>
                            <a:schemeClr val="tx1"/>
                          </a:solidFill>
                          <a:effectLst/>
                        </a:rPr>
                        <a:t>NA2.0 Work package leadership</a:t>
                      </a:r>
                    </a:p>
                    <a:p>
                      <a:pPr algn="l" fontAlgn="t"/>
                      <a:endParaRPr lang="it-IT" sz="1600" b="1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1" i="1" dirty="0">
                          <a:solidFill>
                            <a:schemeClr val="tx1"/>
                          </a:solidFill>
                          <a:effectLst/>
                        </a:rPr>
                        <a:t>Andrea Biancini	(RETI)</a:t>
                      </a: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2537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NA2.1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  <a:effectLst/>
                        </a:rPr>
                        <a:t>Outreach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it-IT" sz="1600" b="1" dirty="0" err="1">
                          <a:solidFill>
                            <a:schemeClr val="tx1"/>
                          </a:solidFill>
                          <a:effectLst/>
                        </a:rPr>
                        <a:t>Communication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Laura Durnford	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(GÉANT)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 err="1">
                          <a:solidFill>
                            <a:schemeClr val="tx1"/>
                          </a:solidFill>
                          <a:effectLst/>
                        </a:rPr>
                        <a:t>Elis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  <a:effectLst/>
                        </a:rPr>
                        <a:t>Bertazzon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	(GARR)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Sara Coelho	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(EGI.eu)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Irina Mikhailava	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(GÉANT)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Martine Oudenhoven</a:t>
                      </a:r>
                      <a:r>
                        <a:rPr lang="it-IT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	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(LIBER)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Jiri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  <a:effectLst/>
                        </a:rPr>
                        <a:t>Pavlik</a:t>
                      </a:r>
                      <a:r>
                        <a:rPr lang="it-IT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	(MZH)</a:t>
                      </a:r>
                      <a:endParaRPr lang="it-IT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1805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NA2.2 Training</a:t>
                      </a: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Lalla Mantovani	</a:t>
                      </a: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(GARR)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Andrea Biancini	(RETI)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David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  <a:effectLst/>
                        </a:rPr>
                        <a:t>Hübner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	(DAASI)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Marco </a:t>
                      </a:r>
                      <a:r>
                        <a:rPr lang="it-IT" sz="1600" b="0" dirty="0" err="1">
                          <a:solidFill>
                            <a:schemeClr val="tx1"/>
                          </a:solidFill>
                          <a:effectLst/>
                        </a:rPr>
                        <a:t>Malavolti</a:t>
                      </a: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	(GARR)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Irina Mikhailava	(GÉANT)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Hannah Short	(CERN)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Uros Stevanovic	(KIT)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Federica Tanlongo	(GARR)</a:t>
                      </a:r>
                    </a:p>
                    <a:p>
                      <a:pPr algn="l" fontAlgn="t">
                        <a:tabLst>
                          <a:tab pos="2152650" algn="l"/>
                        </a:tabLs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Nadia Sluer	(GÉANT)</a:t>
                      </a:r>
                    </a:p>
                  </a:txBody>
                  <a:tcPr marL="95250" marR="95250" marT="66675" marB="6667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3484340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3CAF114-F470-4B12-8BCD-AD7DC8A82C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30" t="11966" r="29225" b="10377"/>
          <a:stretch/>
        </p:blipFill>
        <p:spPr>
          <a:xfrm>
            <a:off x="9604662" y="1717964"/>
            <a:ext cx="499915" cy="5726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08D34C8-64FC-4887-8C09-2B232D026F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026" y="4012609"/>
            <a:ext cx="591300" cy="591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7FBEF4C-9AF8-489C-9D48-C0A85DAEB1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7092" y="2387356"/>
            <a:ext cx="638109" cy="63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807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30262" cy="4737633"/>
          </a:xfrm>
        </p:spPr>
        <p:txBody>
          <a:bodyPr>
            <a:normAutofit/>
          </a:bodyPr>
          <a:lstStyle/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AEGIS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Created icon for AEGIS &amp; CEF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News AEGIS </a:t>
            </a:r>
            <a:r>
              <a:rPr lang="en-US" dirty="0" smtClean="0"/>
              <a:t>launch (&amp; </a:t>
            </a:r>
            <a:r>
              <a:rPr lang="en-US" dirty="0"/>
              <a:t>CEF)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Helped prepare 1st AEGIS briefing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Helped prepare &amp; disseminate news AEGIS endorsed guidelines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Helped prepare Di4R AEGIS interview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Disseminated invitation to AEGIS workshop at EOSC event 29 Nov</a:t>
            </a:r>
          </a:p>
          <a:p>
            <a:pPr marL="342900" lvl="1" indent="0" fontAlgn="base">
              <a:buNone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CEF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Creation CEF icon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News CEF </a:t>
            </a:r>
            <a:r>
              <a:rPr lang="en-US" dirty="0" smtClean="0"/>
              <a:t>launch (&amp; </a:t>
            </a:r>
            <a:r>
              <a:rPr lang="en-US" dirty="0"/>
              <a:t>AEGIS)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News FIM4R reloaded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Initial communication plan with FIM4R</a:t>
            </a:r>
          </a:p>
          <a:p>
            <a:pPr fontAlgn="base">
              <a:buFont typeface="Wingdings" panose="05000000000000000000" pitchFamily="2" charset="2"/>
              <a:buChar char="§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 and Outreach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Updates – 1/3</a:t>
            </a:r>
            <a:endParaRPr lang="en-GB" b="0" i="1" dirty="0">
              <a:solidFill>
                <a:srgbClr val="F6791C"/>
              </a:solidFill>
            </a:endParaRPr>
          </a:p>
        </p:txBody>
      </p:sp>
      <p:pic>
        <p:nvPicPr>
          <p:cNvPr id="2050" name="Picture 1" descr="image001">
            <a:extLst>
              <a:ext uri="{FF2B5EF4-FFF2-40B4-BE49-F238E27FC236}">
                <a16:creationId xmlns:a16="http://schemas.microsoft.com/office/drawing/2014/main" xmlns="" id="{7E6A0BD6-CA44-4438-878A-62F4A77C3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43" y="4072269"/>
            <a:ext cx="3549588" cy="1576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image002">
            <a:extLst>
              <a:ext uri="{FF2B5EF4-FFF2-40B4-BE49-F238E27FC236}">
                <a16:creationId xmlns:a16="http://schemas.microsoft.com/office/drawing/2014/main" xmlns="" id="{9B287385-DC60-4038-B3B4-4379A50D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2224" y="1693920"/>
            <a:ext cx="4460442" cy="1620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595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30262" cy="4737633"/>
          </a:xfrm>
        </p:spPr>
        <p:txBody>
          <a:bodyPr>
            <a:normAutofit/>
          </a:bodyPr>
          <a:lstStyle/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 err="1"/>
              <a:t>Sirtfi</a:t>
            </a:r>
            <a:endParaRPr lang="en-US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 err="1"/>
              <a:t>Sirtfi</a:t>
            </a:r>
            <a:r>
              <a:rPr lang="en-US" dirty="0"/>
              <a:t> </a:t>
            </a:r>
            <a:r>
              <a:rPr lang="en-US" dirty="0" err="1"/>
              <a:t>moodle</a:t>
            </a:r>
            <a:r>
              <a:rPr lang="en-US" dirty="0"/>
              <a:t> content corrections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 err="1"/>
              <a:t>Sirtfi</a:t>
            </a:r>
            <a:r>
              <a:rPr lang="en-US" dirty="0"/>
              <a:t> </a:t>
            </a:r>
            <a:r>
              <a:rPr lang="en-US" dirty="0" err="1"/>
              <a:t>moodle</a:t>
            </a:r>
            <a:r>
              <a:rPr lang="en-US" dirty="0"/>
              <a:t> news</a:t>
            </a:r>
          </a:p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Website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Web map &amp; review of attached materials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What needs updating / replacing / filling in?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Ongoing small website improvements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/>
              <a:t>EU materials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Prep begun leaflet on AARC &amp; </a:t>
            </a:r>
            <a:r>
              <a:rPr lang="en-US" dirty="0" err="1"/>
              <a:t>eduGAIN</a:t>
            </a:r>
            <a:endParaRPr lang="en-US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/>
              <a:t>News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EISCAT_3D construction gets go ahead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 err="1"/>
              <a:t>Roadmapping</a:t>
            </a:r>
            <a:r>
              <a:rPr lang="en-US" dirty="0"/>
              <a:t> T&amp;I activities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endParaRPr lang="en-US" dirty="0"/>
          </a:p>
          <a:p>
            <a:pPr fontAlgn="base">
              <a:buFont typeface="Wingdings" panose="05000000000000000000" pitchFamily="2" charset="2"/>
              <a:buChar char="§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 and Outreach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Updates – 2/3</a:t>
            </a:r>
            <a:endParaRPr lang="en-GB" b="0" i="1" dirty="0">
              <a:solidFill>
                <a:srgbClr val="F6791C"/>
              </a:solidFill>
            </a:endParaRPr>
          </a:p>
        </p:txBody>
      </p:sp>
      <p:pic>
        <p:nvPicPr>
          <p:cNvPr id="4098" name="Picture 2" descr="https://blog.geant.org/wp-content/uploads/2017/11/road.jpg">
            <a:extLst>
              <a:ext uri="{FF2B5EF4-FFF2-40B4-BE49-F238E27FC236}">
                <a16:creationId xmlns:a16="http://schemas.microsoft.com/office/drawing/2014/main" xmlns="" id="{D9900AD1-E61D-4D5D-A85D-897DB94A7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36" y="3787056"/>
            <a:ext cx="4248728" cy="238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FA6207F-8D8C-4797-8EF8-489EE3A40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7736" y="1515629"/>
            <a:ext cx="2027028" cy="152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176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30262" cy="4737633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ü"/>
            </a:pPr>
            <a:r>
              <a:rPr lang="en-US" dirty="0"/>
              <a:t>Partner outputs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EGI newsletter article upcoming on AEGIS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GARR article incl. LIGO &amp; CTA user stories</a:t>
            </a:r>
          </a:p>
          <a:p>
            <a:pPr fontAlgn="base">
              <a:buFont typeface="Wingdings" panose="05000000000000000000" pitchFamily="2" charset="2"/>
              <a:buChar char="§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 and Outreach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Updates – 3/3</a:t>
            </a:r>
            <a:endParaRPr lang="en-GB" b="0" i="1" dirty="0">
              <a:solidFill>
                <a:srgbClr val="F6791C"/>
              </a:solidFill>
            </a:endParaRPr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xmlns="" id="{5A6948C2-8581-46F4-A560-03256DCD75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797" y="1864748"/>
            <a:ext cx="5455967" cy="435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27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30262" cy="4737633"/>
          </a:xfrm>
        </p:spPr>
        <p:txBody>
          <a:bodyPr>
            <a:normAutofit/>
          </a:bodyPr>
          <a:lstStyle/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Current activities: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Review &amp; update of materials online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CEF / FIM4R communications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AEGIS briefings &amp; news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EU materials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What does AARC do for infrastructures - web content &amp; publication (thanks to </a:t>
            </a:r>
            <a:r>
              <a:rPr lang="en-US" dirty="0">
                <a:hlinkClick r:id="rId2"/>
              </a:rPr>
              <a:t>EGI</a:t>
            </a:r>
            <a:r>
              <a:rPr lang="en-US" dirty="0"/>
              <a:t>)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AARC results (i.e. </a:t>
            </a:r>
            <a:r>
              <a:rPr lang="en-US" dirty="0" err="1" smtClean="0"/>
              <a:t>Snctfi</a:t>
            </a:r>
            <a:r>
              <a:rPr lang="en-US" dirty="0" smtClean="0"/>
              <a:t>, architecture etc.)</a:t>
            </a: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endParaRPr lang="en-US" dirty="0"/>
          </a:p>
          <a:p>
            <a:pPr marL="269875" indent="-269875" fontAlgn="base">
              <a:buFont typeface="Wingdings" panose="05000000000000000000" pitchFamily="2" charset="2"/>
              <a:buChar char="ü"/>
            </a:pPr>
            <a:r>
              <a:rPr lang="en-US" dirty="0"/>
              <a:t>Next: we need your inputs!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Partner outputs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News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en-US" dirty="0"/>
              <a:t>User stories / testimonials etc.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 and Outreach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Ongoing / in planning</a:t>
            </a:r>
            <a:endParaRPr lang="en-GB" b="0" i="1" dirty="0">
              <a:solidFill>
                <a:srgbClr val="F6791C"/>
              </a:solidFill>
            </a:endParaRPr>
          </a:p>
        </p:txBody>
      </p:sp>
      <p:pic>
        <p:nvPicPr>
          <p:cNvPr id="3074" name="Picture 2" descr="Risultati immagini per i want you7">
            <a:extLst>
              <a:ext uri="{FF2B5EF4-FFF2-40B4-BE49-F238E27FC236}">
                <a16:creationId xmlns:a16="http://schemas.microsoft.com/office/drawing/2014/main" xmlns="" id="{7354256D-6A7C-45C9-BAA5-BB17760B5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0834" y="2854353"/>
            <a:ext cx="2813930" cy="3241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2545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4185</TotalTime>
  <Words>560</Words>
  <Application>Microsoft Macintosh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Courier New</vt:lpstr>
      <vt:lpstr>Verdana</vt:lpstr>
      <vt:lpstr>Wingdings</vt:lpstr>
      <vt:lpstr>Arial</vt:lpstr>
      <vt:lpstr>GEANT Association</vt:lpstr>
      <vt:lpstr>PowerPoint Presentation</vt:lpstr>
      <vt:lpstr>NA2.0 Work package leadership</vt:lpstr>
      <vt:lpstr>NA2.1 Outreach and Communication </vt:lpstr>
      <vt:lpstr>NA2.2 Training</vt:lpstr>
      <vt:lpstr>NA2 Training and Outreach The work package structure</vt:lpstr>
      <vt:lpstr>Communication and Outreach Updates – 1/3</vt:lpstr>
      <vt:lpstr>Communication and Outreach Updates – 2/3</vt:lpstr>
      <vt:lpstr>Communication and Outreach Updates – 3/3</vt:lpstr>
      <vt:lpstr>Communication and Outreach Ongoing / in planning</vt:lpstr>
      <vt:lpstr>PowerPoint Presentation</vt:lpstr>
    </vt:vector>
  </TitlesOfParts>
  <Company>DANTE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Licia Florio</cp:lastModifiedBy>
  <cp:revision>97</cp:revision>
  <cp:lastPrinted>2015-05-01T10:30:08Z</cp:lastPrinted>
  <dcterms:created xsi:type="dcterms:W3CDTF">2015-04-29T14:13:57Z</dcterms:created>
  <dcterms:modified xsi:type="dcterms:W3CDTF">2017-11-22T13:57:13Z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